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1"/>
  </p:sldMasterIdLst>
  <p:handoutMasterIdLst>
    <p:handoutMasterId r:id="rId18"/>
  </p:handoutMasterIdLst>
  <p:sldIdLst>
    <p:sldId id="256" r:id="rId2"/>
    <p:sldId id="293" r:id="rId3"/>
    <p:sldId id="277" r:id="rId4"/>
    <p:sldId id="296" r:id="rId5"/>
    <p:sldId id="257" r:id="rId6"/>
    <p:sldId id="258" r:id="rId7"/>
    <p:sldId id="294" r:id="rId8"/>
    <p:sldId id="297" r:id="rId9"/>
    <p:sldId id="271" r:id="rId10"/>
    <p:sldId id="272" r:id="rId11"/>
    <p:sldId id="282" r:id="rId12"/>
    <p:sldId id="273" r:id="rId13"/>
    <p:sldId id="263" r:id="rId14"/>
    <p:sldId id="264" r:id="rId15"/>
    <p:sldId id="265" r:id="rId16"/>
    <p:sldId id="292" r:id="rId17"/>
  </p:sldIdLst>
  <p:sldSz cx="12192000" cy="6858000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讀書會學習社群平台使用手冊" id="{A969D9F2-0695-4A98-A314-FA332D71FAA6}">
          <p14:sldIdLst>
            <p14:sldId id="256"/>
            <p14:sldId id="293"/>
          </p14:sldIdLst>
        </p14:section>
        <p14:section name="平台介紹與帳號登入" id="{AE1A98E1-E5F1-4FA9-9602-DED04363773B}">
          <p14:sldIdLst>
            <p14:sldId id="277"/>
            <p14:sldId id="296"/>
          </p14:sldIdLst>
        </p14:section>
        <p14:section name="讀書會社群建立" id="{B311D052-3B5E-47C9-9F1E-CFE0D14E515F}">
          <p14:sldIdLst>
            <p14:sldId id="257"/>
            <p14:sldId id="258"/>
            <p14:sldId id="294"/>
            <p14:sldId id="297"/>
          </p14:sldIdLst>
        </p14:section>
        <p14:section name="加入讀書會成員" id="{3B89728F-26E9-4606-8913-9DD1288CDE0B}">
          <p14:sldIdLst>
            <p14:sldId id="271"/>
            <p14:sldId id="272"/>
            <p14:sldId id="282"/>
            <p14:sldId id="273"/>
          </p14:sldIdLst>
        </p14:section>
        <p14:section name="期末報告作業設定" id="{76BD078B-75C7-44AB-843A-ED8FB5B75A93}">
          <p14:sldIdLst>
            <p14:sldId id="263"/>
            <p14:sldId id="264"/>
            <p14:sldId id="265"/>
          </p14:sldIdLst>
        </p14:section>
        <p14:section name="讀書會學習社群平台操作手冊學生版" id="{F5496D16-4A05-4C1A-A76E-107275D03BB9}">
          <p14:sldIdLst>
            <p14:sldId id="29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5" autoAdjust="0"/>
    <p:restoredTop sz="94660"/>
  </p:normalViewPr>
  <p:slideViewPr>
    <p:cSldViewPr snapToGrid="0">
      <p:cViewPr varScale="1">
        <p:scale>
          <a:sx n="69" d="100"/>
          <a:sy n="69" d="100"/>
        </p:scale>
        <p:origin x="4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CA683E-2490-4BB7-B5FA-3C0A15074EFA}" type="datetimeFigureOut">
              <a:rPr lang="zh-TW" altLang="en-US" smtClean="0"/>
              <a:t>2016/3/18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37E48-3638-41D9-9251-4FA43A432D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6896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E081C-EC46-44F3-9D0B-3C0F31544496}" type="datetimeFigureOut">
              <a:rPr lang="zh-TW" altLang="en-US" smtClean="0"/>
              <a:t>2016/3/18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202D-ECA7-45C1-9467-47D1AEBBDC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3678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E081C-EC46-44F3-9D0B-3C0F31544496}" type="datetimeFigureOut">
              <a:rPr lang="zh-TW" altLang="en-US" smtClean="0"/>
              <a:t>2016/3/18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202D-ECA7-45C1-9467-47D1AEBBDC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3512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E081C-EC46-44F3-9D0B-3C0F31544496}" type="datetimeFigureOut">
              <a:rPr lang="zh-TW" altLang="en-US" smtClean="0"/>
              <a:t>2016/3/18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202D-ECA7-45C1-9467-47D1AEBBDC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2740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E081C-EC46-44F3-9D0B-3C0F31544496}" type="datetimeFigureOut">
              <a:rPr lang="zh-TW" altLang="en-US" smtClean="0"/>
              <a:t>2016/3/18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202D-ECA7-45C1-9467-47D1AEBBDC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8417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E081C-EC46-44F3-9D0B-3C0F31544496}" type="datetimeFigureOut">
              <a:rPr lang="zh-TW" altLang="en-US" smtClean="0"/>
              <a:t>2016/3/18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202D-ECA7-45C1-9467-47D1AEBBDC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1695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E081C-EC46-44F3-9D0B-3C0F31544496}" type="datetimeFigureOut">
              <a:rPr lang="zh-TW" altLang="en-US" smtClean="0"/>
              <a:t>2016/3/18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202D-ECA7-45C1-9467-47D1AEBBDC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8550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E081C-EC46-44F3-9D0B-3C0F31544496}" type="datetimeFigureOut">
              <a:rPr lang="zh-TW" altLang="en-US" smtClean="0"/>
              <a:t>2016/3/18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202D-ECA7-45C1-9467-47D1AEBBDC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908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E081C-EC46-44F3-9D0B-3C0F31544496}" type="datetimeFigureOut">
              <a:rPr lang="zh-TW" altLang="en-US" smtClean="0"/>
              <a:t>2016/3/18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202D-ECA7-45C1-9467-47D1AEBBDC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9126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E081C-EC46-44F3-9D0B-3C0F31544496}" type="datetimeFigureOut">
              <a:rPr lang="zh-TW" altLang="en-US" smtClean="0"/>
              <a:t>2016/3/18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202D-ECA7-45C1-9467-47D1AEBBDC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6696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E081C-EC46-44F3-9D0B-3C0F31544496}" type="datetimeFigureOut">
              <a:rPr lang="zh-TW" altLang="en-US" smtClean="0"/>
              <a:t>2016/3/18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202D-ECA7-45C1-9467-47D1AEBBDC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1087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E081C-EC46-44F3-9D0B-3C0F31544496}" type="datetimeFigureOut">
              <a:rPr lang="zh-TW" altLang="en-US" smtClean="0"/>
              <a:t>2016/3/18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202D-ECA7-45C1-9467-47D1AEBBDC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0572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E081C-EC46-44F3-9D0B-3C0F31544496}" type="datetimeFigureOut">
              <a:rPr lang="zh-TW" altLang="en-US" smtClean="0"/>
              <a:t>2016/3/18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5202D-ECA7-45C1-9467-47D1AEBBDC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5182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yuzhen3170@asia.edu.tw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/>
              <a:t>讀書會</a:t>
            </a:r>
            <a:r>
              <a:rPr lang="en-US" altLang="zh-TW" sz="4000" dirty="0" smtClean="0"/>
              <a:t>/</a:t>
            </a:r>
            <a:r>
              <a:rPr lang="zh-TW" altLang="en-US" sz="4000" dirty="0" smtClean="0"/>
              <a:t>學習社群平台使用手冊</a:t>
            </a:r>
            <a:r>
              <a:rPr lang="en-US" altLang="zh-TW" sz="4000" dirty="0" smtClean="0"/>
              <a:t>(</a:t>
            </a:r>
            <a:r>
              <a:rPr lang="zh-TW" altLang="en-US" sz="4000" dirty="0" smtClean="0"/>
              <a:t>教師版</a:t>
            </a:r>
            <a:r>
              <a:rPr lang="en-US" altLang="zh-TW" sz="4000" dirty="0" smtClean="0"/>
              <a:t>)</a:t>
            </a:r>
            <a:endParaRPr lang="zh-TW" altLang="en-US" sz="40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04800" y="5111669"/>
            <a:ext cx="7776633" cy="1392237"/>
          </a:xfrm>
        </p:spPr>
        <p:txBody>
          <a:bodyPr/>
          <a:lstStyle/>
          <a:p>
            <a:r>
              <a:rPr lang="zh-TW" altLang="en-US" dirty="0" smtClean="0"/>
              <a:t>圖書館數位資訊組</a:t>
            </a:r>
            <a:endParaRPr lang="en-US" altLang="zh-TW" dirty="0" smtClean="0"/>
          </a:p>
          <a:p>
            <a:r>
              <a:rPr lang="zh-TW" altLang="en-US" dirty="0" smtClean="0"/>
              <a:t>林玉貞</a:t>
            </a:r>
            <a:r>
              <a:rPr lang="en-US" altLang="zh-TW" dirty="0" smtClean="0"/>
              <a:t>(</a:t>
            </a:r>
            <a:r>
              <a:rPr lang="zh-TW" altLang="en-US" dirty="0" smtClean="0"/>
              <a:t>分機</a:t>
            </a:r>
            <a:r>
              <a:rPr lang="en-US" altLang="zh-TW" dirty="0" smtClean="0"/>
              <a:t>3417)</a:t>
            </a:r>
          </a:p>
        </p:txBody>
      </p:sp>
    </p:spTree>
    <p:extLst>
      <p:ext uri="{BB962C8B-B14F-4D97-AF65-F5344CB8AC3E}">
        <p14:creationId xmlns:p14="http://schemas.microsoft.com/office/powerpoint/2010/main" val="395731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內容版面配置區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2206" y="947131"/>
            <a:ext cx="10515600" cy="4247198"/>
          </a:xfrm>
          <a:prstGeom prst="rect">
            <a:avLst/>
          </a:prstGeom>
          <a:ln w="6350">
            <a:solidFill>
              <a:schemeClr val="tx1"/>
            </a:solidFill>
          </a:ln>
        </p:spPr>
      </p:pic>
      <p:sp>
        <p:nvSpPr>
          <p:cNvPr id="5" name="矩形 4"/>
          <p:cNvSpPr/>
          <p:nvPr/>
        </p:nvSpPr>
        <p:spPr>
          <a:xfrm>
            <a:off x="3951924" y="4381728"/>
            <a:ext cx="2244252" cy="49615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向右箭號 5"/>
          <p:cNvSpPr/>
          <p:nvPr/>
        </p:nvSpPr>
        <p:spPr>
          <a:xfrm flipH="1">
            <a:off x="3101124" y="4478026"/>
            <a:ext cx="750192" cy="221090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4492" y="4185383"/>
            <a:ext cx="247478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dirty="0"/>
              <a:t>輸</a:t>
            </a:r>
            <a:r>
              <a:rPr lang="zh-TW" altLang="en-US" dirty="0" smtClean="0"/>
              <a:t>入</a:t>
            </a:r>
            <a:r>
              <a:rPr lang="en-US" altLang="zh-TW" dirty="0" smtClean="0">
                <a:solidFill>
                  <a:srgbClr val="FF0000"/>
                </a:solidFill>
              </a:rPr>
              <a:t>‘</a:t>
            </a:r>
            <a:r>
              <a:rPr lang="zh-TW" altLang="en-US" b="1" dirty="0" smtClean="0">
                <a:solidFill>
                  <a:srgbClr val="FF0000"/>
                </a:solidFill>
              </a:rPr>
              <a:t>學號</a:t>
            </a:r>
            <a:r>
              <a:rPr lang="en-US" altLang="zh-TW" dirty="0" smtClean="0">
                <a:solidFill>
                  <a:srgbClr val="FF0000"/>
                </a:solidFill>
              </a:rPr>
              <a:t>’</a:t>
            </a:r>
            <a:r>
              <a:rPr lang="zh-TW" altLang="en-US" dirty="0" smtClean="0">
                <a:solidFill>
                  <a:srgbClr val="FF0000"/>
                </a:solidFill>
              </a:rPr>
              <a:t>或</a:t>
            </a:r>
            <a:r>
              <a:rPr lang="en-US" altLang="zh-TW" dirty="0" smtClean="0">
                <a:solidFill>
                  <a:srgbClr val="FF0000"/>
                </a:solidFill>
              </a:rPr>
              <a:t>’</a:t>
            </a:r>
            <a:r>
              <a:rPr lang="zh-TW" altLang="en-US" b="1" dirty="0" smtClean="0">
                <a:solidFill>
                  <a:srgbClr val="FF0000"/>
                </a:solidFill>
              </a:rPr>
              <a:t>學生姓名</a:t>
            </a:r>
            <a:r>
              <a:rPr lang="en-US" altLang="zh-TW" dirty="0" smtClean="0">
                <a:solidFill>
                  <a:srgbClr val="FF0000"/>
                </a:solidFill>
              </a:rPr>
              <a:t>’</a:t>
            </a:r>
            <a:r>
              <a:rPr lang="zh-TW" altLang="en-US" dirty="0" smtClean="0"/>
              <a:t>來搜尋學</a:t>
            </a:r>
            <a:r>
              <a:rPr lang="zh-TW" altLang="en-US" dirty="0"/>
              <a:t>生</a:t>
            </a:r>
          </a:p>
        </p:txBody>
      </p:sp>
      <p:cxnSp>
        <p:nvCxnSpPr>
          <p:cNvPr id="15" name="直線單箭頭接點 14"/>
          <p:cNvCxnSpPr/>
          <p:nvPr/>
        </p:nvCxnSpPr>
        <p:spPr>
          <a:xfrm flipV="1">
            <a:off x="6928834" y="5460642"/>
            <a:ext cx="0" cy="386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文字方塊 31"/>
          <p:cNvSpPr txBox="1"/>
          <p:nvPr/>
        </p:nvSpPr>
        <p:spPr>
          <a:xfrm>
            <a:off x="9524619" y="2822676"/>
            <a:ext cx="3992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dirty="0">
                <a:solidFill>
                  <a:srgbClr val="FF0000"/>
                </a:solidFill>
              </a:rPr>
              <a:t>4</a:t>
            </a:r>
            <a:r>
              <a:rPr lang="en-US" altLang="zh-TW" sz="2000" b="1" dirty="0" smtClean="0">
                <a:solidFill>
                  <a:srgbClr val="FF0000"/>
                </a:solidFill>
              </a:rPr>
              <a:t>.</a:t>
            </a:r>
            <a:endParaRPr lang="zh-TW" altLang="en-US" sz="2000" b="1" dirty="0">
              <a:solidFill>
                <a:srgbClr val="FF0000"/>
              </a:solidFill>
            </a:endParaRPr>
          </a:p>
        </p:txBody>
      </p:sp>
      <p:sp>
        <p:nvSpPr>
          <p:cNvPr id="22" name="向右箭號 21"/>
          <p:cNvSpPr/>
          <p:nvPr/>
        </p:nvSpPr>
        <p:spPr>
          <a:xfrm rot="20176104" flipH="1">
            <a:off x="6209380" y="3792211"/>
            <a:ext cx="3501658" cy="218785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文字方塊 25"/>
          <p:cNvSpPr txBox="1"/>
          <p:nvPr/>
        </p:nvSpPr>
        <p:spPr>
          <a:xfrm>
            <a:off x="162063" y="3952471"/>
            <a:ext cx="4262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dirty="0" smtClean="0">
                <a:solidFill>
                  <a:srgbClr val="FF0000"/>
                </a:solidFill>
              </a:rPr>
              <a:t>5.</a:t>
            </a:r>
            <a:endParaRPr lang="zh-TW" altLang="en-US" sz="2000" b="1" dirty="0">
              <a:solidFill>
                <a:srgbClr val="FF0000"/>
              </a:solidFill>
            </a:endParaRPr>
          </a:p>
        </p:txBody>
      </p:sp>
      <p:pic>
        <p:nvPicPr>
          <p:cNvPr id="35" name="圖片 3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90" r="37976" b="44080"/>
          <a:stretch/>
        </p:blipFill>
        <p:spPr>
          <a:xfrm>
            <a:off x="7081034" y="4428007"/>
            <a:ext cx="4654388" cy="2020602"/>
          </a:xfrm>
          <a:prstGeom prst="rect">
            <a:avLst/>
          </a:prstGeom>
          <a:ln w="38100" cap="sq" cmpd="thickThin">
            <a:solidFill>
              <a:schemeClr val="accent1">
                <a:lumMod val="75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66576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39183" y="91993"/>
            <a:ext cx="10515600" cy="1325563"/>
          </a:xfrm>
        </p:spPr>
        <p:txBody>
          <a:bodyPr/>
          <a:lstStyle/>
          <a:p>
            <a:r>
              <a:rPr lang="zh-TW" altLang="en-US" dirty="0"/>
              <a:t>已加入成員</a:t>
            </a:r>
            <a:r>
              <a:rPr lang="zh-TW" altLang="en-US" dirty="0" smtClean="0"/>
              <a:t>畫面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266" y="1113135"/>
            <a:ext cx="9544354" cy="5597831"/>
          </a:xfrm>
          <a:ln w="3175">
            <a:solidFill>
              <a:srgbClr val="000000"/>
            </a:solidFill>
          </a:ln>
        </p:spPr>
      </p:pic>
    </p:spTree>
    <p:extLst>
      <p:ext uri="{BB962C8B-B14F-4D97-AF65-F5344CB8AC3E}">
        <p14:creationId xmlns:p14="http://schemas.microsoft.com/office/powerpoint/2010/main" val="203579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93941" y="469145"/>
            <a:ext cx="8203325" cy="626548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更改成員角色設定</a:t>
            </a:r>
            <a:endParaRPr lang="zh-TW" altLang="en-US" dirty="0"/>
          </a:p>
        </p:txBody>
      </p:sp>
      <p:pic>
        <p:nvPicPr>
          <p:cNvPr id="10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662" y="1090526"/>
            <a:ext cx="9833596" cy="5767474"/>
          </a:xfrm>
          <a:ln w="3175">
            <a:solidFill>
              <a:schemeClr val="tx1"/>
            </a:solidFill>
          </a:ln>
        </p:spPr>
      </p:pic>
      <p:sp>
        <p:nvSpPr>
          <p:cNvPr id="5" name="矩形 4"/>
          <p:cNvSpPr/>
          <p:nvPr/>
        </p:nvSpPr>
        <p:spPr>
          <a:xfrm>
            <a:off x="4583189" y="3255513"/>
            <a:ext cx="1332914" cy="34438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4693885" y="1551729"/>
            <a:ext cx="2997104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solidFill>
                  <a:srgbClr val="FF0000"/>
                </a:solidFill>
              </a:rPr>
              <a:t>點選學生</a:t>
            </a:r>
            <a:r>
              <a:rPr lang="en-US" altLang="zh-TW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zh-TW" altLang="en-US" b="1" dirty="0" smtClean="0">
                <a:solidFill>
                  <a:srgbClr val="FF0000"/>
                </a:solidFill>
              </a:rPr>
              <a:t>雙擊可設定學生為助理教師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293" y="3794003"/>
            <a:ext cx="7089703" cy="2356190"/>
          </a:xfrm>
          <a:prstGeom prst="rect">
            <a:avLst/>
          </a:prstGeom>
          <a:ln w="38100" cap="sq" cmpd="thickThin">
            <a:solidFill>
              <a:srgbClr val="FF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6312" y="427023"/>
            <a:ext cx="1371600" cy="1943100"/>
          </a:xfrm>
          <a:prstGeom prst="rect">
            <a:avLst/>
          </a:prstGeom>
        </p:spPr>
      </p:pic>
      <p:sp>
        <p:nvSpPr>
          <p:cNvPr id="4" name="向左箭號 3"/>
          <p:cNvSpPr/>
          <p:nvPr/>
        </p:nvSpPr>
        <p:spPr>
          <a:xfrm rot="10800000">
            <a:off x="3712683" y="5497045"/>
            <a:ext cx="870505" cy="525339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495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 rotWithShape="1">
          <a:blip r:embed="rId2"/>
          <a:srcRect l="1507"/>
          <a:stretch/>
        </p:blipFill>
        <p:spPr>
          <a:xfrm>
            <a:off x="7482971" y="190804"/>
            <a:ext cx="4486275" cy="6257925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98468" y="212838"/>
            <a:ext cx="8820955" cy="137151"/>
          </a:xfrm>
        </p:spPr>
        <p:txBody>
          <a:bodyPr>
            <a:noAutofit/>
          </a:bodyPr>
          <a:lstStyle/>
          <a:p>
            <a:r>
              <a:rPr lang="zh-TW" altLang="en-US" sz="3200" dirty="0" smtClean="0"/>
              <a:t>新增活動或資源設定繳交作業或檔案</a:t>
            </a:r>
            <a:r>
              <a:rPr lang="en-US" altLang="zh-TW" sz="3200" dirty="0" smtClean="0"/>
              <a:t>)</a:t>
            </a:r>
            <a:endParaRPr lang="zh-TW" altLang="en-US" sz="3200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53" t="50685" b="16758"/>
          <a:stretch/>
        </p:blipFill>
        <p:spPr>
          <a:xfrm>
            <a:off x="212894" y="2150771"/>
            <a:ext cx="6153298" cy="1622738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5" name="矩形 4"/>
          <p:cNvSpPr/>
          <p:nvPr/>
        </p:nvSpPr>
        <p:spPr>
          <a:xfrm>
            <a:off x="4746151" y="3397262"/>
            <a:ext cx="1426049" cy="26033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8" name="直線單箭頭接點 7"/>
          <p:cNvCxnSpPr/>
          <p:nvPr/>
        </p:nvCxnSpPr>
        <p:spPr>
          <a:xfrm>
            <a:off x="6239809" y="3514723"/>
            <a:ext cx="1116126" cy="25878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/>
          <p:cNvSpPr/>
          <p:nvPr/>
        </p:nvSpPr>
        <p:spPr>
          <a:xfrm>
            <a:off x="7482973" y="3922755"/>
            <a:ext cx="1209336" cy="289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文字方塊 16"/>
          <p:cNvSpPr txBox="1"/>
          <p:nvPr/>
        </p:nvSpPr>
        <p:spPr>
          <a:xfrm>
            <a:off x="2278372" y="6079397"/>
            <a:ext cx="4935557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設定路徑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點選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新增活動或資源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作業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新增</a:t>
            </a:r>
            <a:endParaRPr lang="zh-TW" altLang="en-US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11" name="直線單箭頭接點 10"/>
          <p:cNvCxnSpPr/>
          <p:nvPr/>
        </p:nvCxnSpPr>
        <p:spPr>
          <a:xfrm>
            <a:off x="8549089" y="4406747"/>
            <a:ext cx="605928" cy="138152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矩形 15"/>
          <p:cNvSpPr/>
          <p:nvPr/>
        </p:nvSpPr>
        <p:spPr>
          <a:xfrm>
            <a:off x="8824510" y="5974288"/>
            <a:ext cx="837283" cy="36041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8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619" y="804590"/>
            <a:ext cx="10916586" cy="5953301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8498" y="210579"/>
            <a:ext cx="7378056" cy="394728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期末心得作業設定編輯範例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4030885" y="730550"/>
            <a:ext cx="2777539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sz="2000" b="1" dirty="0" smtClean="0">
                <a:solidFill>
                  <a:srgbClr val="FF0000"/>
                </a:solidFill>
              </a:rPr>
              <a:t>1</a:t>
            </a:r>
            <a:r>
              <a:rPr lang="en-US" altLang="zh-TW" sz="2000" dirty="0" smtClean="0">
                <a:solidFill>
                  <a:srgbClr val="FF0000"/>
                </a:solidFill>
              </a:rPr>
              <a:t>.</a:t>
            </a:r>
            <a:r>
              <a:rPr lang="zh-TW" altLang="en-US" sz="2000" b="1" dirty="0">
                <a:solidFill>
                  <a:srgbClr val="FF0000"/>
                </a:solidFill>
              </a:rPr>
              <a:t>設定作業</a:t>
            </a:r>
            <a:r>
              <a:rPr lang="zh-TW" altLang="en-US" sz="2000" b="1" dirty="0" smtClean="0">
                <a:solidFill>
                  <a:srgbClr val="FF0000"/>
                </a:solidFill>
              </a:rPr>
              <a:t>名稱</a:t>
            </a:r>
            <a:r>
              <a:rPr lang="en-US" altLang="zh-TW" sz="2000" b="1" dirty="0" smtClean="0">
                <a:solidFill>
                  <a:srgbClr val="FF0000"/>
                </a:solidFill>
              </a:rPr>
              <a:t>(</a:t>
            </a:r>
            <a:r>
              <a:rPr lang="zh-TW" altLang="en-US" sz="2000" b="1" dirty="0" smtClean="0">
                <a:solidFill>
                  <a:srgbClr val="FF0000"/>
                </a:solidFill>
              </a:rPr>
              <a:t>必填</a:t>
            </a:r>
            <a:r>
              <a:rPr lang="en-US" altLang="zh-TW" sz="2000" b="1" dirty="0" smtClean="0">
                <a:solidFill>
                  <a:srgbClr val="FF0000"/>
                </a:solidFill>
              </a:rPr>
              <a:t>)</a:t>
            </a:r>
            <a:endParaRPr lang="zh-TW" altLang="en-US" sz="2000" b="1" dirty="0">
              <a:solidFill>
                <a:srgbClr val="FF0000"/>
              </a:solidFill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2522863" y="3781241"/>
            <a:ext cx="4449113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sz="2000" b="1" dirty="0" smtClean="0">
                <a:solidFill>
                  <a:srgbClr val="FF0000"/>
                </a:solidFill>
              </a:rPr>
              <a:t>2.</a:t>
            </a:r>
            <a:r>
              <a:rPr lang="zh-TW" altLang="en-US" sz="2000" b="1" dirty="0" smtClean="0">
                <a:solidFill>
                  <a:srgbClr val="FF0000"/>
                </a:solidFill>
              </a:rPr>
              <a:t>設定繳交作業時間</a:t>
            </a:r>
            <a:r>
              <a:rPr lang="en-US" altLang="zh-TW" sz="2000" b="1" dirty="0" smtClean="0">
                <a:solidFill>
                  <a:srgbClr val="FF0000"/>
                </a:solidFill>
              </a:rPr>
              <a:t>(</a:t>
            </a:r>
            <a:r>
              <a:rPr lang="zh-TW" altLang="en-US" sz="2000" b="1" dirty="0" smtClean="0">
                <a:solidFill>
                  <a:srgbClr val="FF0000"/>
                </a:solidFill>
              </a:rPr>
              <a:t>期限</a:t>
            </a:r>
            <a:r>
              <a:rPr lang="en-US" altLang="zh-TW" sz="2000" b="1" dirty="0" smtClean="0">
                <a:solidFill>
                  <a:srgbClr val="FF0000"/>
                </a:solidFill>
              </a:rPr>
              <a:t>)</a:t>
            </a:r>
            <a:endParaRPr lang="zh-TW" altLang="en-US" sz="2000" b="1" dirty="0">
              <a:solidFill>
                <a:srgbClr val="FF000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2522863" y="4246777"/>
            <a:ext cx="5023691" cy="245794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文字方塊 2"/>
          <p:cNvSpPr txBox="1"/>
          <p:nvPr/>
        </p:nvSpPr>
        <p:spPr>
          <a:xfrm>
            <a:off x="6582194" y="5025080"/>
            <a:ext cx="3166604" cy="1208901"/>
          </a:xfrm>
          <a:prstGeom prst="star1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solidFill>
                  <a:srgbClr val="FF0000"/>
                </a:solidFill>
              </a:rPr>
              <a:t>最晚繳交日期為</a:t>
            </a:r>
            <a:r>
              <a:rPr lang="en-US" altLang="zh-TW" b="1" dirty="0" smtClean="0">
                <a:solidFill>
                  <a:srgbClr val="FF0000"/>
                </a:solidFill>
              </a:rPr>
              <a:t>7/31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8029" y="3403048"/>
            <a:ext cx="1371600" cy="194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762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5862" y="144566"/>
            <a:ext cx="6895802" cy="6713434"/>
          </a:xfrm>
          <a:prstGeom prst="rect">
            <a:avLst/>
          </a:prstGeom>
          <a:ln w="9525">
            <a:solidFill>
              <a:schemeClr val="tx1"/>
            </a:solidFill>
          </a:ln>
        </p:spPr>
      </p:pic>
      <p:sp>
        <p:nvSpPr>
          <p:cNvPr id="5" name="矩形 4"/>
          <p:cNvSpPr/>
          <p:nvPr/>
        </p:nvSpPr>
        <p:spPr>
          <a:xfrm>
            <a:off x="4847421" y="531086"/>
            <a:ext cx="3888955" cy="130020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4703429" y="111644"/>
            <a:ext cx="231826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b="1" dirty="0" smtClean="0">
                <a:solidFill>
                  <a:srgbClr val="FF0000"/>
                </a:solidFill>
              </a:rPr>
              <a:t>3.</a:t>
            </a:r>
            <a:r>
              <a:rPr lang="zh-TW" altLang="en-US" sz="2000" b="1" dirty="0" smtClean="0">
                <a:solidFill>
                  <a:srgbClr val="FF0000"/>
                </a:solidFill>
              </a:rPr>
              <a:t>繳交類型</a:t>
            </a:r>
            <a:r>
              <a:rPr lang="en-US" altLang="zh-TW" sz="2000" b="1" dirty="0" smtClean="0">
                <a:solidFill>
                  <a:srgbClr val="FF0000"/>
                </a:solidFill>
              </a:rPr>
              <a:t>(</a:t>
            </a:r>
            <a:r>
              <a:rPr lang="zh-TW" altLang="en-US" sz="2000" b="1" dirty="0" smtClean="0">
                <a:solidFill>
                  <a:srgbClr val="FF0000"/>
                </a:solidFill>
              </a:rPr>
              <a:t>預設值</a:t>
            </a:r>
            <a:r>
              <a:rPr lang="en-US" altLang="zh-TW" sz="2000" b="1" dirty="0" smtClean="0">
                <a:solidFill>
                  <a:srgbClr val="FF0000"/>
                </a:solidFill>
              </a:rPr>
              <a:t>)</a:t>
            </a:r>
            <a:endParaRPr lang="zh-TW" altLang="en-US" sz="2000" b="1" dirty="0">
              <a:solidFill>
                <a:srgbClr val="FF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4682712" y="1832555"/>
            <a:ext cx="342273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sz="2000" b="1" dirty="0">
                <a:solidFill>
                  <a:srgbClr val="FF0000"/>
                </a:solidFill>
              </a:rPr>
              <a:t>4</a:t>
            </a:r>
            <a:r>
              <a:rPr lang="en-US" altLang="zh-TW" sz="2000" b="1" dirty="0" smtClean="0">
                <a:solidFill>
                  <a:srgbClr val="FF0000"/>
                </a:solidFill>
              </a:rPr>
              <a:t>.</a:t>
            </a:r>
            <a:r>
              <a:rPr lang="zh-TW" altLang="en-US" sz="2000" b="1" dirty="0" smtClean="0">
                <a:solidFill>
                  <a:srgbClr val="FF0000"/>
                </a:solidFill>
              </a:rPr>
              <a:t>繳交作業的設定 </a:t>
            </a:r>
            <a:r>
              <a:rPr lang="en-US" altLang="zh-TW" sz="2000" b="1" dirty="0" smtClean="0">
                <a:solidFill>
                  <a:srgbClr val="FF0000"/>
                </a:solidFill>
              </a:rPr>
              <a:t>(</a:t>
            </a:r>
            <a:r>
              <a:rPr lang="zh-TW" altLang="en-US" sz="2000" b="1" dirty="0" smtClean="0">
                <a:solidFill>
                  <a:srgbClr val="FF0000"/>
                </a:solidFill>
              </a:rPr>
              <a:t>僅預設值</a:t>
            </a:r>
            <a:r>
              <a:rPr lang="en-US" altLang="zh-TW" sz="2000" b="1" dirty="0" smtClean="0">
                <a:solidFill>
                  <a:srgbClr val="FF0000"/>
                </a:solidFill>
              </a:rPr>
              <a:t>)</a:t>
            </a:r>
            <a:endParaRPr lang="zh-TW" altLang="en-US" sz="2000" b="1" dirty="0">
              <a:solidFill>
                <a:srgbClr val="FF000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4847421" y="2232664"/>
            <a:ext cx="3888955" cy="103934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4682712" y="3931204"/>
            <a:ext cx="47580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sz="2000" b="1" dirty="0">
                <a:solidFill>
                  <a:srgbClr val="FF0000"/>
                </a:solidFill>
              </a:rPr>
              <a:t>5</a:t>
            </a:r>
            <a:r>
              <a:rPr lang="en-US" altLang="zh-TW" sz="2000" b="1" dirty="0" smtClean="0">
                <a:solidFill>
                  <a:srgbClr val="FF0000"/>
                </a:solidFill>
              </a:rPr>
              <a:t>.</a:t>
            </a:r>
            <a:r>
              <a:rPr lang="zh-TW" altLang="en-US" sz="2000" b="1" dirty="0" smtClean="0">
                <a:solidFill>
                  <a:srgbClr val="FF0000"/>
                </a:solidFill>
              </a:rPr>
              <a:t>成績設定</a:t>
            </a:r>
            <a:r>
              <a:rPr lang="en-US" altLang="zh-TW" sz="2000" b="1" dirty="0" smtClean="0">
                <a:solidFill>
                  <a:srgbClr val="FF0000"/>
                </a:solidFill>
              </a:rPr>
              <a:t>(</a:t>
            </a:r>
            <a:r>
              <a:rPr lang="zh-TW" altLang="en-US" sz="2000" b="1" dirty="0" smtClean="0">
                <a:solidFill>
                  <a:srgbClr val="FF0000"/>
                </a:solidFill>
              </a:rPr>
              <a:t>僅預設值</a:t>
            </a:r>
            <a:r>
              <a:rPr lang="en-US" altLang="zh-TW" sz="2000" b="1" dirty="0" smtClean="0">
                <a:solidFill>
                  <a:srgbClr val="FF0000"/>
                </a:solidFill>
              </a:rPr>
              <a:t>/</a:t>
            </a:r>
            <a:r>
              <a:rPr lang="zh-TW" altLang="en-US" sz="2000" b="1" dirty="0" smtClean="0">
                <a:solidFill>
                  <a:srgbClr val="FF0000"/>
                </a:solidFill>
              </a:rPr>
              <a:t>或依實際需求設定</a:t>
            </a:r>
            <a:r>
              <a:rPr lang="en-US" altLang="zh-TW" sz="2000" b="1" dirty="0" smtClean="0">
                <a:solidFill>
                  <a:srgbClr val="FF0000"/>
                </a:solidFill>
              </a:rPr>
              <a:t>)</a:t>
            </a:r>
            <a:endParaRPr lang="zh-TW" altLang="en-US" sz="2000" b="1" dirty="0">
              <a:solidFill>
                <a:srgbClr val="FF0000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961084" y="6431222"/>
            <a:ext cx="2977706" cy="32130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>
            <a:off x="4847421" y="4332574"/>
            <a:ext cx="4329630" cy="175404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圓角矩形圖說文字 13"/>
          <p:cNvSpPr/>
          <p:nvPr/>
        </p:nvSpPr>
        <p:spPr>
          <a:xfrm>
            <a:off x="7923055" y="5006055"/>
            <a:ext cx="3205908" cy="870710"/>
          </a:xfrm>
          <a:prstGeom prst="wedgeRoundRectCallout">
            <a:avLst>
              <a:gd name="adj1" fmla="val -41179"/>
              <a:gd name="adj2" fmla="val 79876"/>
              <a:gd name="adj3" fmla="val 16667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b="1" dirty="0" smtClean="0">
                <a:solidFill>
                  <a:srgbClr val="FF0000"/>
                </a:solidFill>
              </a:rPr>
              <a:t>設定完成</a:t>
            </a:r>
            <a:r>
              <a:rPr lang="en-US" altLang="zh-TW" b="1" dirty="0" smtClean="0">
                <a:solidFill>
                  <a:srgbClr val="FF0000"/>
                </a:solidFill>
              </a:rPr>
              <a:t>:</a:t>
            </a:r>
            <a:r>
              <a:rPr lang="zh-TW" altLang="en-US" b="1" dirty="0" smtClean="0">
                <a:solidFill>
                  <a:srgbClr val="FF0000"/>
                </a:solidFill>
              </a:rPr>
              <a:t>儲存並返回讀書會或儲存並顯示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06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問題反應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專案負責人員</a:t>
            </a:r>
            <a:r>
              <a:rPr lang="en-US" altLang="zh-TW" dirty="0" smtClean="0"/>
              <a:t>:</a:t>
            </a:r>
            <a:r>
              <a:rPr lang="zh-TW" altLang="en-US" dirty="0" smtClean="0"/>
              <a:t> 圖書館數位資訊組 林玉貞</a:t>
            </a:r>
            <a:endParaRPr lang="en-US" altLang="zh-TW" dirty="0" smtClean="0"/>
          </a:p>
          <a:p>
            <a:r>
              <a:rPr lang="en-US" altLang="zh-TW" dirty="0" smtClean="0"/>
              <a:t>EMAIL : </a:t>
            </a:r>
            <a:r>
              <a:rPr lang="en-US" altLang="zh-TW" dirty="0" smtClean="0">
                <a:hlinkClick r:id="rId2"/>
              </a:rPr>
              <a:t>yuzhen3170@asia.edu.tw</a:t>
            </a:r>
            <a:r>
              <a:rPr lang="en-US" altLang="zh-TW" dirty="0" smtClean="0"/>
              <a:t>	</a:t>
            </a:r>
          </a:p>
          <a:p>
            <a:r>
              <a:rPr lang="zh-TW" altLang="en-US" dirty="0" smtClean="0"/>
              <a:t>校內分機 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r>
              <a:rPr lang="en-US" altLang="zh-TW" dirty="0" smtClean="0"/>
              <a:t>3417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8195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963538" y="642651"/>
            <a:ext cx="8830733" cy="1143000"/>
          </a:xfrm>
        </p:spPr>
        <p:txBody>
          <a:bodyPr/>
          <a:lstStyle/>
          <a:p>
            <a:r>
              <a:rPr lang="zh-TW" altLang="en-US" dirty="0" smtClean="0"/>
              <a:t>目錄</a:t>
            </a:r>
            <a:r>
              <a:rPr lang="en-US" altLang="zh-TW" dirty="0" smtClean="0"/>
              <a:t>	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963538" y="1905918"/>
            <a:ext cx="6643170" cy="2963537"/>
          </a:xfrm>
        </p:spPr>
        <p:txBody>
          <a:bodyPr/>
          <a:lstStyle/>
          <a:p>
            <a:r>
              <a:rPr lang="zh-TW" altLang="en-US" dirty="0" smtClean="0"/>
              <a:t>讀書會學習社群平台</a:t>
            </a:r>
            <a:endParaRPr lang="en-US" altLang="zh-TW" dirty="0" smtClean="0"/>
          </a:p>
          <a:p>
            <a:r>
              <a:rPr lang="zh-TW" altLang="en-US" dirty="0" smtClean="0"/>
              <a:t>登入平台</a:t>
            </a:r>
            <a:r>
              <a:rPr lang="zh-TW" altLang="en-US" dirty="0"/>
              <a:t>介紹與</a:t>
            </a:r>
            <a:r>
              <a:rPr lang="zh-TW" altLang="en-US" dirty="0" smtClean="0"/>
              <a:t>帳號</a:t>
            </a:r>
            <a:endParaRPr lang="en-US" altLang="zh-TW" dirty="0" smtClean="0"/>
          </a:p>
          <a:p>
            <a:r>
              <a:rPr lang="zh-TW" altLang="en-US" dirty="0" smtClean="0"/>
              <a:t>建立讀書</a:t>
            </a:r>
            <a:r>
              <a:rPr lang="zh-TW" altLang="en-US" dirty="0"/>
              <a:t>會學習社</a:t>
            </a:r>
            <a:r>
              <a:rPr lang="zh-TW" altLang="en-US" dirty="0" smtClean="0"/>
              <a:t>群</a:t>
            </a:r>
            <a:endParaRPr lang="en-US" altLang="zh-TW" dirty="0" smtClean="0"/>
          </a:p>
          <a:p>
            <a:r>
              <a:rPr lang="zh-TW" altLang="en-US" dirty="0" smtClean="0"/>
              <a:t>加入讀書會成員</a:t>
            </a:r>
            <a:endParaRPr lang="en-US" altLang="zh-TW" dirty="0" smtClean="0"/>
          </a:p>
          <a:p>
            <a:r>
              <a:rPr lang="zh-TW" altLang="en-US" dirty="0" smtClean="0"/>
              <a:t>期末報告作業設定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409382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內容版面配置區 2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5882"/>
          <a:stretch/>
        </p:blipFill>
        <p:spPr>
          <a:xfrm>
            <a:off x="628878" y="1653549"/>
            <a:ext cx="9793077" cy="5587534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讀書會學習社群首頁介紹</a:t>
            </a:r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776784" y="1638443"/>
            <a:ext cx="9645171" cy="352846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圓角矩形圖說文字 6"/>
          <p:cNvSpPr/>
          <p:nvPr/>
        </p:nvSpPr>
        <p:spPr>
          <a:xfrm>
            <a:off x="5104480" y="1705794"/>
            <a:ext cx="3466641" cy="1434165"/>
          </a:xfrm>
          <a:prstGeom prst="wedgeRoundRectCallout">
            <a:avLst>
              <a:gd name="adj1" fmla="val -57432"/>
              <a:gd name="adj2" fmla="val 17947"/>
              <a:gd name="adj3" fmla="val 16667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r>
              <a:rPr lang="zh-TW" altLang="en-US" b="1" dirty="0">
                <a:solidFill>
                  <a:srgbClr val="FF0000"/>
                </a:solidFill>
              </a:rPr>
              <a:t>讀書會學習社群活動公告</a:t>
            </a:r>
            <a:endParaRPr lang="en-US" altLang="zh-TW" b="1" dirty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zh-TW" altLang="en-US" b="1" dirty="0">
                <a:solidFill>
                  <a:srgbClr val="FF0000"/>
                </a:solidFill>
              </a:rPr>
              <a:t>表單專區</a:t>
            </a:r>
          </a:p>
        </p:txBody>
      </p:sp>
    </p:spTree>
    <p:extLst>
      <p:ext uri="{BB962C8B-B14F-4D97-AF65-F5344CB8AC3E}">
        <p14:creationId xmlns:p14="http://schemas.microsoft.com/office/powerpoint/2010/main" val="250381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登入讀書會</a:t>
            </a:r>
            <a:r>
              <a:rPr lang="en-US" altLang="zh-TW" dirty="0" smtClean="0"/>
              <a:t>/</a:t>
            </a:r>
            <a:r>
              <a:rPr lang="zh-TW" altLang="en-US" dirty="0" smtClean="0"/>
              <a:t>學習社群平台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8860171" y="1096879"/>
            <a:ext cx="251368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ln>
                  <a:solidFill>
                    <a:srgbClr val="FF0000"/>
                  </a:solidFill>
                </a:ln>
              </a:rPr>
              <a:t>網址</a:t>
            </a:r>
            <a:r>
              <a:rPr lang="en-US" altLang="zh-TW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: study.asia.edu.tw</a:t>
            </a:r>
            <a:endParaRPr lang="zh-TW" altLang="en-US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7" name="內容版面配置區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253" y="1863212"/>
            <a:ext cx="10515600" cy="2645667"/>
          </a:xfrm>
        </p:spPr>
      </p:pic>
      <p:sp>
        <p:nvSpPr>
          <p:cNvPr id="8" name="圓角矩形圖說文字 7"/>
          <p:cNvSpPr/>
          <p:nvPr/>
        </p:nvSpPr>
        <p:spPr>
          <a:xfrm>
            <a:off x="6096000" y="1705359"/>
            <a:ext cx="2904781" cy="1434165"/>
          </a:xfrm>
          <a:prstGeom prst="wedgeRoundRectCallout">
            <a:avLst>
              <a:gd name="adj1" fmla="val -31690"/>
              <a:gd name="adj2" fmla="val 74023"/>
              <a:gd name="adj3" fmla="val 16667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ln>
                  <a:solidFill>
                    <a:srgbClr val="FF0000"/>
                  </a:solidFill>
                </a:ln>
              </a:rPr>
              <a:t>帳密與校園入口相同</a:t>
            </a:r>
          </a:p>
        </p:txBody>
      </p:sp>
    </p:spTree>
    <p:extLst>
      <p:ext uri="{BB962C8B-B14F-4D97-AF65-F5344CB8AC3E}">
        <p14:creationId xmlns:p14="http://schemas.microsoft.com/office/powerpoint/2010/main" val="34657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7135" y="129713"/>
            <a:ext cx="7117810" cy="793974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建立讀書</a:t>
            </a:r>
            <a:r>
              <a:rPr lang="zh-TW" altLang="en-US" dirty="0" smtClean="0"/>
              <a:t>會社群</a:t>
            </a:r>
            <a:r>
              <a:rPr lang="en-US" altLang="zh-TW" dirty="0" smtClean="0"/>
              <a:t>&gt;</a:t>
            </a:r>
            <a:r>
              <a:rPr lang="zh-TW" altLang="en-US" dirty="0" smtClean="0"/>
              <a:t>新增讀書會</a:t>
            </a:r>
            <a:endParaRPr lang="zh-TW" altLang="en-US" sz="1400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6869" y="881897"/>
            <a:ext cx="10408986" cy="5322877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6181733" y="5147154"/>
            <a:ext cx="1750412" cy="54856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圓角矩形圖說文字 7"/>
          <p:cNvSpPr/>
          <p:nvPr/>
        </p:nvSpPr>
        <p:spPr>
          <a:xfrm>
            <a:off x="6753339" y="3417569"/>
            <a:ext cx="2581856" cy="1314451"/>
          </a:xfrm>
          <a:prstGeom prst="wedgeRoundRectCallout">
            <a:avLst>
              <a:gd name="adj1" fmla="val -37055"/>
              <a:gd name="adj2" fmla="val 60897"/>
              <a:gd name="adj3" fmla="val 16667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b="1" dirty="0" smtClean="0">
                <a:solidFill>
                  <a:srgbClr val="FF0000"/>
                </a:solidFill>
              </a:rPr>
              <a:t>首頁</a:t>
            </a:r>
            <a:r>
              <a:rPr lang="en-US" altLang="zh-TW" b="1" dirty="0" smtClean="0">
                <a:solidFill>
                  <a:srgbClr val="FF0000"/>
                </a:solidFill>
              </a:rPr>
              <a:t>&gt;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新增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讀書會</a:t>
            </a:r>
          </a:p>
        </p:txBody>
      </p:sp>
    </p:spTree>
    <p:extLst>
      <p:ext uri="{BB962C8B-B14F-4D97-AF65-F5344CB8AC3E}">
        <p14:creationId xmlns:p14="http://schemas.microsoft.com/office/powerpoint/2010/main" val="232312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248" y="1102392"/>
            <a:ext cx="10058400" cy="4330994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276627"/>
            <a:ext cx="4326228" cy="523517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新增讀書</a:t>
            </a:r>
            <a:r>
              <a:rPr lang="zh-TW" altLang="en-US" dirty="0" smtClean="0"/>
              <a:t>會</a:t>
            </a:r>
            <a:r>
              <a:rPr lang="en-US" altLang="zh-TW" dirty="0" smtClean="0"/>
              <a:t>-</a:t>
            </a:r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815248" y="1861850"/>
            <a:ext cx="3073706" cy="36355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矩形 13"/>
          <p:cNvSpPr/>
          <p:nvPr/>
        </p:nvSpPr>
        <p:spPr>
          <a:xfrm>
            <a:off x="4069309" y="2789412"/>
            <a:ext cx="4501814" cy="150716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圓角矩形圖說文字 4"/>
          <p:cNvSpPr/>
          <p:nvPr/>
        </p:nvSpPr>
        <p:spPr>
          <a:xfrm>
            <a:off x="7667740" y="165253"/>
            <a:ext cx="3205908" cy="2282636"/>
          </a:xfrm>
          <a:prstGeom prst="wedgeRoundRectCallout">
            <a:avLst>
              <a:gd name="adj1" fmla="val -37055"/>
              <a:gd name="adj2" fmla="val 60897"/>
              <a:gd name="adj3" fmla="val 16667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b="1">
                <a:solidFill>
                  <a:srgbClr val="FF0000"/>
                </a:solidFill>
              </a:rPr>
              <a:t>1.</a:t>
            </a:r>
            <a:r>
              <a:rPr lang="zh-TW" altLang="en-US" b="1">
                <a:solidFill>
                  <a:srgbClr val="FF0000"/>
                </a:solidFill>
              </a:rPr>
              <a:t>輸入讀書會名稱</a:t>
            </a:r>
            <a:endParaRPr lang="en-US" altLang="zh-TW" b="1">
              <a:solidFill>
                <a:srgbClr val="FF0000"/>
              </a:solidFill>
            </a:endParaRPr>
          </a:p>
          <a:p>
            <a:r>
              <a:rPr lang="en-US" altLang="zh-TW" b="1">
                <a:solidFill>
                  <a:srgbClr val="FF0000"/>
                </a:solidFill>
              </a:rPr>
              <a:t>2.</a:t>
            </a:r>
            <a:r>
              <a:rPr lang="zh-TW" altLang="en-US" b="1">
                <a:solidFill>
                  <a:srgbClr val="FF0000"/>
                </a:solidFill>
              </a:rPr>
              <a:t>選擇所屬系所</a:t>
            </a:r>
            <a:endParaRPr lang="en-US" altLang="zh-TW" b="1">
              <a:solidFill>
                <a:srgbClr val="FF0000"/>
              </a:solidFill>
            </a:endParaRPr>
          </a:p>
          <a:p>
            <a:r>
              <a:rPr lang="en-US" altLang="zh-TW" b="1">
                <a:solidFill>
                  <a:srgbClr val="FF0000"/>
                </a:solidFill>
              </a:rPr>
              <a:t>3.</a:t>
            </a:r>
            <a:r>
              <a:rPr lang="zh-TW" altLang="en-US" b="1">
                <a:solidFill>
                  <a:srgbClr val="FF0000"/>
                </a:solidFill>
              </a:rPr>
              <a:t>成立日期</a:t>
            </a:r>
            <a:r>
              <a:rPr lang="en-US" altLang="zh-TW" b="1">
                <a:solidFill>
                  <a:srgbClr val="FF0000"/>
                </a:solidFill>
              </a:rPr>
              <a:t>-</a:t>
            </a:r>
            <a:r>
              <a:rPr lang="zh-TW" altLang="en-US" b="1">
                <a:solidFill>
                  <a:srgbClr val="FF0000"/>
                </a:solidFill>
              </a:rPr>
              <a:t>系統自動帶入</a:t>
            </a:r>
            <a:endParaRPr lang="en-US" altLang="zh-TW" b="1">
              <a:solidFill>
                <a:srgbClr val="FF0000"/>
              </a:solidFill>
            </a:endParaRPr>
          </a:p>
          <a:p>
            <a:r>
              <a:rPr lang="en-US" altLang="zh-TW" b="1">
                <a:solidFill>
                  <a:srgbClr val="FF0000"/>
                </a:solidFill>
              </a:rPr>
              <a:t>4.</a:t>
            </a:r>
            <a:r>
              <a:rPr lang="zh-TW" altLang="en-US" b="1">
                <a:solidFill>
                  <a:srgbClr val="FF0000"/>
                </a:solidFill>
              </a:rPr>
              <a:t>選擇學生學制</a:t>
            </a:r>
            <a:endParaRPr lang="en-US" altLang="zh-TW" b="1">
              <a:solidFill>
                <a:srgbClr val="FF0000"/>
              </a:solidFill>
            </a:endParaRPr>
          </a:p>
          <a:p>
            <a:r>
              <a:rPr lang="en-US" altLang="zh-TW" b="1">
                <a:solidFill>
                  <a:srgbClr val="FF0000"/>
                </a:solidFill>
              </a:rPr>
              <a:t>5.</a:t>
            </a:r>
            <a:r>
              <a:rPr lang="zh-TW" altLang="en-US" b="1">
                <a:solidFill>
                  <a:srgbClr val="FF0000"/>
                </a:solidFill>
              </a:rPr>
              <a:t>讀書會組成方式</a:t>
            </a:r>
            <a:endParaRPr lang="en-US" altLang="zh-TW" b="1">
              <a:solidFill>
                <a:srgbClr val="FF0000"/>
              </a:solidFill>
            </a:endParaRPr>
          </a:p>
          <a:p>
            <a:r>
              <a:rPr lang="en-US" altLang="zh-TW" b="1">
                <a:solidFill>
                  <a:srgbClr val="FF0000"/>
                </a:solidFill>
              </a:rPr>
              <a:t>6.</a:t>
            </a:r>
            <a:r>
              <a:rPr lang="zh-TW" altLang="en-US" b="1">
                <a:solidFill>
                  <a:srgbClr val="FF0000"/>
                </a:solidFill>
              </a:rPr>
              <a:t>讀書會說明可以略過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16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814" y="1459334"/>
            <a:ext cx="8905875" cy="4067175"/>
          </a:xfrm>
          <a:prstGeom prst="rect">
            <a:avLst/>
          </a:prstGeom>
          <a:ln w="6350">
            <a:solidFill>
              <a:schemeClr val="tx1"/>
            </a:solidFill>
          </a:ln>
        </p:spPr>
      </p:pic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507694" y="243939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dirty="0"/>
              <a:t>新增讀書</a:t>
            </a:r>
            <a:r>
              <a:rPr lang="zh-TW" altLang="en-US" dirty="0" smtClean="0"/>
              <a:t>會</a:t>
            </a:r>
            <a:r>
              <a:rPr lang="en-US" altLang="zh-TW" dirty="0" smtClean="0"/>
              <a:t>-2</a:t>
            </a:r>
            <a:endParaRPr lang="zh-TW" altLang="en-US" dirty="0"/>
          </a:p>
        </p:txBody>
      </p:sp>
      <p:sp>
        <p:nvSpPr>
          <p:cNvPr id="9" name="圓角矩形圖說文字 8"/>
          <p:cNvSpPr/>
          <p:nvPr/>
        </p:nvSpPr>
        <p:spPr>
          <a:xfrm>
            <a:off x="6847901" y="906720"/>
            <a:ext cx="3205908" cy="1357219"/>
          </a:xfrm>
          <a:prstGeom prst="wedgeRoundRectCallout">
            <a:avLst>
              <a:gd name="adj1" fmla="val -37055"/>
              <a:gd name="adj2" fmla="val 60897"/>
              <a:gd name="adj3" fmla="val 16667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b="1" dirty="0" smtClean="0">
                <a:solidFill>
                  <a:srgbClr val="FF0000"/>
                </a:solidFill>
              </a:rPr>
              <a:t>1.</a:t>
            </a:r>
            <a:r>
              <a:rPr lang="zh-TW" altLang="en-US" b="1" dirty="0" smtClean="0">
                <a:solidFill>
                  <a:srgbClr val="FF0000"/>
                </a:solidFill>
              </a:rPr>
              <a:t>填寫讀書會成立目的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、討論內容與</a:t>
            </a:r>
            <a:r>
              <a:rPr lang="zh-TW" altLang="en-US" b="1" dirty="0">
                <a:solidFill>
                  <a:srgbClr val="FF0000"/>
                </a:solidFill>
                <a:latin typeface="新細明體" panose="02020500000000000000" pitchFamily="18" charset="-120"/>
              </a:rPr>
              <a:t>方向。</a:t>
            </a:r>
            <a:endParaRPr lang="en-US" altLang="zh-TW" b="1" dirty="0" smtClean="0">
              <a:solidFill>
                <a:srgbClr val="FF000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2.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上傳讀書會照片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1289386" y="1569502"/>
            <a:ext cx="1065194" cy="39645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1156036" y="4202212"/>
            <a:ext cx="1198544" cy="38121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矩形 1"/>
          <p:cNvSpPr/>
          <p:nvPr/>
        </p:nvSpPr>
        <p:spPr>
          <a:xfrm>
            <a:off x="926786" y="1547388"/>
            <a:ext cx="3626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1.</a:t>
            </a:r>
            <a:endParaRPr lang="zh-TW" altLang="en-US" dirty="0"/>
          </a:p>
        </p:txBody>
      </p:sp>
      <p:sp>
        <p:nvSpPr>
          <p:cNvPr id="3" name="矩形 2"/>
          <p:cNvSpPr/>
          <p:nvPr/>
        </p:nvSpPr>
        <p:spPr>
          <a:xfrm>
            <a:off x="827814" y="4152972"/>
            <a:ext cx="3481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  <a:latin typeface="新細明體" panose="02020500000000000000" pitchFamily="18" charset="-120"/>
              </a:rPr>
              <a:t>2.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81051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01040" y="221825"/>
            <a:ext cx="10515600" cy="1325563"/>
          </a:xfrm>
        </p:spPr>
        <p:txBody>
          <a:bodyPr/>
          <a:lstStyle/>
          <a:p>
            <a:r>
              <a:rPr lang="zh-TW" altLang="en-US" dirty="0"/>
              <a:t>新增讀書會</a:t>
            </a:r>
            <a:r>
              <a:rPr lang="en-US" altLang="zh-TW" dirty="0" smtClean="0"/>
              <a:t>-3</a:t>
            </a:r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2"/>
          <a:srcRect r="36474"/>
          <a:stretch/>
        </p:blipFill>
        <p:spPr>
          <a:xfrm>
            <a:off x="2425306" y="1553259"/>
            <a:ext cx="6407055" cy="4473757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6" name="圓角矩形圖說文字 5"/>
          <p:cNvSpPr/>
          <p:nvPr/>
        </p:nvSpPr>
        <p:spPr>
          <a:xfrm>
            <a:off x="4216520" y="1492048"/>
            <a:ext cx="5155840" cy="1346379"/>
          </a:xfrm>
          <a:prstGeom prst="wedgeRoundRectCallout">
            <a:avLst>
              <a:gd name="adj1" fmla="val -37055"/>
              <a:gd name="adj2" fmla="val 60897"/>
              <a:gd name="adj3" fmla="val 16667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</a:rPr>
              <a:t>建議</a:t>
            </a:r>
            <a:r>
              <a:rPr lang="zh-TW" altLang="en-US" dirty="0">
                <a:solidFill>
                  <a:srgbClr val="FF0000"/>
                </a:solidFill>
              </a:rPr>
              <a:t>使用</a:t>
            </a:r>
            <a:r>
              <a:rPr lang="zh-TW" altLang="en-US" dirty="0" smtClean="0">
                <a:solidFill>
                  <a:srgbClr val="FF0000"/>
                </a:solidFill>
              </a:rPr>
              <a:t>系統預設</a:t>
            </a:r>
            <a:r>
              <a:rPr lang="zh-TW" altLang="en-US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，老師可依教學方向修改設定。</a:t>
            </a:r>
            <a:endParaRPr lang="en-US" altLang="zh-TW" dirty="0" smtClean="0">
              <a:solidFill>
                <a:srgbClr val="FF000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 marL="342900" indent="-342900"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設定完成點選儲存</a:t>
            </a:r>
            <a:r>
              <a:rPr lang="zh-TW" altLang="en-US" dirty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變更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2425306" y="1565299"/>
            <a:ext cx="1700924" cy="247010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6067126" y="3706858"/>
            <a:ext cx="2162474" cy="63300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 flipH="1">
            <a:off x="2425306" y="1122716"/>
            <a:ext cx="3565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1.</a:t>
            </a: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6067126" y="3274595"/>
            <a:ext cx="3481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  <a:latin typeface="新細明體" panose="02020500000000000000" pitchFamily="18" charset="-120"/>
              </a:rPr>
              <a:t>2.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11461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內容版面配置區 1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834" y="1687446"/>
            <a:ext cx="10531437" cy="4713213"/>
          </a:xfrm>
          <a:ln w="12700">
            <a:solidFill>
              <a:schemeClr val="tx1"/>
            </a:solidFill>
          </a:ln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60709" y="654855"/>
            <a:ext cx="4911370" cy="703821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加入讀書會成員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517483" y="6320214"/>
            <a:ext cx="1124844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首頁</a:t>
            </a:r>
            <a:r>
              <a:rPr lang="en-US" altLang="zh-TW" dirty="0" smtClean="0"/>
              <a:t>--&gt;(</a:t>
            </a:r>
            <a:r>
              <a:rPr lang="zh-TW" altLang="en-US" dirty="0" smtClean="0"/>
              <a:t>點選</a:t>
            </a:r>
            <a:r>
              <a:rPr lang="en-US" altLang="zh-TW" dirty="0" smtClean="0"/>
              <a:t>)</a:t>
            </a:r>
            <a:r>
              <a:rPr lang="zh-TW" altLang="en-US" dirty="0" smtClean="0"/>
              <a:t>自己所</a:t>
            </a:r>
            <a:r>
              <a:rPr lang="zh-TW" altLang="en-US" dirty="0"/>
              <a:t>創</a:t>
            </a:r>
            <a:r>
              <a:rPr lang="zh-TW" altLang="en-US" dirty="0" smtClean="0"/>
              <a:t>讀書會 </a:t>
            </a:r>
            <a:r>
              <a:rPr lang="en-US" altLang="zh-TW" dirty="0" smtClean="0"/>
              <a:t>--&gt;</a:t>
            </a:r>
            <a:r>
              <a:rPr lang="zh-TW" altLang="en-US" dirty="0" smtClean="0"/>
              <a:t>系統管理</a:t>
            </a:r>
            <a:r>
              <a:rPr lang="en-US" altLang="zh-TW" dirty="0" smtClean="0"/>
              <a:t>--&gt;(</a:t>
            </a:r>
            <a:r>
              <a:rPr lang="zh-TW" altLang="en-US" dirty="0" smtClean="0"/>
              <a:t>點</a:t>
            </a:r>
            <a:r>
              <a:rPr lang="en-US" altLang="zh-TW" dirty="0" smtClean="0"/>
              <a:t>)</a:t>
            </a:r>
            <a:r>
              <a:rPr lang="zh-TW" altLang="en-US" b="1" dirty="0" smtClean="0"/>
              <a:t>用戶 </a:t>
            </a:r>
            <a:r>
              <a:rPr lang="en-US" altLang="zh-TW" dirty="0" smtClean="0"/>
              <a:t>--&gt;</a:t>
            </a:r>
            <a:r>
              <a:rPr lang="en-US" altLang="zh-TW" b="1" dirty="0">
                <a:solidFill>
                  <a:srgbClr val="FF0000"/>
                </a:solidFill>
              </a:rPr>
              <a:t>1.</a:t>
            </a:r>
            <a:r>
              <a:rPr lang="zh-TW" altLang="en-US" b="1" dirty="0">
                <a:solidFill>
                  <a:srgbClr val="FF0000"/>
                </a:solidFill>
                <a:sym typeface="Wingdings" panose="05000000000000000000" pitchFamily="2" charset="2"/>
              </a:rPr>
              <a:t>已選課的讀書會成員 </a:t>
            </a:r>
            <a:r>
              <a:rPr lang="en-US" altLang="zh-TW" b="1" dirty="0">
                <a:solidFill>
                  <a:srgbClr val="FF0000"/>
                </a:solidFill>
              </a:rPr>
              <a:t>--&gt;2.</a:t>
            </a:r>
            <a:r>
              <a:rPr lang="zh-TW" altLang="en-US" b="1" dirty="0">
                <a:solidFill>
                  <a:srgbClr val="FF0000"/>
                </a:solidFill>
              </a:rPr>
              <a:t>加入讀書</a:t>
            </a:r>
            <a:r>
              <a:rPr lang="zh-TW" altLang="en-US" b="1" dirty="0" smtClean="0">
                <a:solidFill>
                  <a:srgbClr val="FF0000"/>
                </a:solidFill>
              </a:rPr>
              <a:t>會</a:t>
            </a:r>
            <a:r>
              <a:rPr lang="en-US" altLang="zh-TW" b="1" dirty="0" smtClean="0">
                <a:solidFill>
                  <a:srgbClr val="FF0000"/>
                </a:solidFill>
              </a:rPr>
              <a:t>--&gt;</a:t>
            </a:r>
            <a:r>
              <a:rPr lang="en-US" altLang="zh-TW" b="1" dirty="0">
                <a:solidFill>
                  <a:srgbClr val="FF0000"/>
                </a:solidFill>
              </a:rPr>
              <a:t>3.</a:t>
            </a:r>
            <a:r>
              <a:rPr lang="zh-TW" altLang="en-US" b="1" dirty="0">
                <a:solidFill>
                  <a:srgbClr val="FF0000"/>
                </a:solidFill>
              </a:rPr>
              <a:t>完成</a:t>
            </a:r>
          </a:p>
        </p:txBody>
      </p:sp>
      <p:sp>
        <p:nvSpPr>
          <p:cNvPr id="8" name="矩形 7"/>
          <p:cNvSpPr/>
          <p:nvPr/>
        </p:nvSpPr>
        <p:spPr>
          <a:xfrm>
            <a:off x="9813320" y="3123531"/>
            <a:ext cx="1467951" cy="399237"/>
          </a:xfrm>
          <a:prstGeom prst="rect">
            <a:avLst/>
          </a:prstGeom>
          <a:noFill/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cxnSp>
        <p:nvCxnSpPr>
          <p:cNvPr id="10" name="直線單箭頭接點 9"/>
          <p:cNvCxnSpPr/>
          <p:nvPr/>
        </p:nvCxnSpPr>
        <p:spPr>
          <a:xfrm flipV="1">
            <a:off x="2916462" y="3323149"/>
            <a:ext cx="6767365" cy="64611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字方塊 10"/>
          <p:cNvSpPr txBox="1"/>
          <p:nvPr/>
        </p:nvSpPr>
        <p:spPr>
          <a:xfrm>
            <a:off x="1047980" y="3812385"/>
            <a:ext cx="3992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dirty="0" smtClean="0">
                <a:solidFill>
                  <a:srgbClr val="FF0000"/>
                </a:solidFill>
              </a:rPr>
              <a:t>1.</a:t>
            </a:r>
            <a:endParaRPr lang="zh-TW" altLang="en-US" sz="2000" b="1" dirty="0">
              <a:solidFill>
                <a:srgbClr val="FF0000"/>
              </a:solidFill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9854679" y="3092316"/>
            <a:ext cx="399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>
                <a:solidFill>
                  <a:srgbClr val="FF0000"/>
                </a:solidFill>
              </a:rPr>
              <a:t>2</a:t>
            </a:r>
            <a:r>
              <a:rPr lang="en-US" altLang="zh-TW" sz="2400" b="1" dirty="0" smtClean="0">
                <a:solidFill>
                  <a:srgbClr val="FF0000"/>
                </a:solidFill>
              </a:rPr>
              <a:t>.</a:t>
            </a:r>
            <a:endParaRPr lang="zh-TW" altLang="en-US" sz="2400" b="1" dirty="0">
              <a:solidFill>
                <a:srgbClr val="FF0000"/>
              </a:solidFill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6612047" y="-7436"/>
            <a:ext cx="3782277" cy="822305"/>
          </a:xfrm>
          <a:prstGeom prst="wedgeEllipseCallout">
            <a:avLst>
              <a:gd name="adj1" fmla="val 45868"/>
              <a:gd name="adj2" fmla="val 80682"/>
            </a:avLst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1600" b="1" dirty="0" smtClean="0">
                <a:solidFill>
                  <a:srgbClr val="FF0000"/>
                </a:solidFill>
              </a:rPr>
              <a:t>每組</a:t>
            </a:r>
            <a:r>
              <a:rPr lang="zh-TW" altLang="en-US" sz="1600" b="1" dirty="0">
                <a:solidFill>
                  <a:srgbClr val="FF0000"/>
                </a:solidFill>
              </a:rPr>
              <a:t>人數為</a:t>
            </a:r>
            <a:r>
              <a:rPr lang="en-US" altLang="zh-TW" sz="1600" b="1" dirty="0">
                <a:solidFill>
                  <a:srgbClr val="FF0000"/>
                </a:solidFill>
              </a:rPr>
              <a:t>3-20</a:t>
            </a:r>
            <a:r>
              <a:rPr lang="zh-TW" altLang="en-US" sz="1600" b="1" dirty="0">
                <a:solidFill>
                  <a:srgbClr val="FF0000"/>
                </a:solidFill>
              </a:rPr>
              <a:t>名</a:t>
            </a:r>
            <a:r>
              <a:rPr lang="zh-TW" altLang="en-US" sz="1600" b="1" dirty="0" smtClean="0">
                <a:solidFill>
                  <a:srgbClr val="FF0000"/>
                </a:solidFill>
              </a:rPr>
              <a:t>本校</a:t>
            </a:r>
            <a:endParaRPr lang="en-US" altLang="zh-TW" sz="1600" b="1" dirty="0" smtClean="0">
              <a:solidFill>
                <a:srgbClr val="FF0000"/>
              </a:solidFill>
            </a:endParaRPr>
          </a:p>
          <a:p>
            <a:pPr algn="ctr"/>
            <a:r>
              <a:rPr lang="zh-TW" altLang="en-US" sz="1600" b="1" dirty="0" smtClean="0">
                <a:solidFill>
                  <a:srgbClr val="FF0000"/>
                </a:solidFill>
              </a:rPr>
              <a:t>在學</a:t>
            </a:r>
            <a:r>
              <a:rPr lang="zh-TW" altLang="en-US" sz="1600" b="1" dirty="0">
                <a:solidFill>
                  <a:srgbClr val="FF0000"/>
                </a:solidFill>
              </a:rPr>
              <a:t>學生</a:t>
            </a:r>
          </a:p>
        </p:txBody>
      </p:sp>
      <p:pic>
        <p:nvPicPr>
          <p:cNvPr id="13" name="圖片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4324" y="6786"/>
            <a:ext cx="1371600" cy="1943100"/>
          </a:xfrm>
          <a:prstGeom prst="rect">
            <a:avLst/>
          </a:prstGeom>
        </p:spPr>
      </p:pic>
      <p:sp>
        <p:nvSpPr>
          <p:cNvPr id="17" name="矩形 16"/>
          <p:cNvSpPr/>
          <p:nvPr/>
        </p:nvSpPr>
        <p:spPr>
          <a:xfrm>
            <a:off x="1047980" y="3806601"/>
            <a:ext cx="1467951" cy="523027"/>
          </a:xfrm>
          <a:prstGeom prst="rect">
            <a:avLst/>
          </a:prstGeom>
          <a:noFill/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5401505" y="5740298"/>
            <a:ext cx="399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>
                <a:solidFill>
                  <a:srgbClr val="FF0000"/>
                </a:solidFill>
              </a:rPr>
              <a:t>3</a:t>
            </a:r>
            <a:r>
              <a:rPr lang="en-US" altLang="zh-TW" sz="2400" b="1" dirty="0" smtClean="0">
                <a:solidFill>
                  <a:srgbClr val="FF0000"/>
                </a:solidFill>
              </a:rPr>
              <a:t>.</a:t>
            </a:r>
            <a:endParaRPr lang="zh-TW" altLang="en-US" sz="2400" b="1" dirty="0">
              <a:solidFill>
                <a:srgbClr val="FF0000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5144096" y="5726345"/>
            <a:ext cx="1467951" cy="431789"/>
          </a:xfrm>
          <a:prstGeom prst="rect">
            <a:avLst/>
          </a:prstGeom>
          <a:noFill/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13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2873</TotalTime>
  <Words>393</Words>
  <Application>Microsoft Office PowerPoint</Application>
  <PresentationFormat>寬螢幕</PresentationFormat>
  <Paragraphs>61</Paragraphs>
  <Slides>16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3" baseType="lpstr">
      <vt:lpstr>微軟正黑體</vt:lpstr>
      <vt:lpstr>新細明體</vt:lpstr>
      <vt:lpstr>Arial</vt:lpstr>
      <vt:lpstr>Calibri</vt:lpstr>
      <vt:lpstr>Calibri Light</vt:lpstr>
      <vt:lpstr>Wingdings</vt:lpstr>
      <vt:lpstr>Office 佈景主題</vt:lpstr>
      <vt:lpstr>讀書會/學習社群平台使用手冊(教師版)</vt:lpstr>
      <vt:lpstr>目錄 </vt:lpstr>
      <vt:lpstr>讀書會學習社群首頁介紹</vt:lpstr>
      <vt:lpstr>登入讀書會/學習社群平台</vt:lpstr>
      <vt:lpstr>建立讀書會社群&gt;新增讀書會</vt:lpstr>
      <vt:lpstr>新增讀書會-1</vt:lpstr>
      <vt:lpstr>新增讀書會-2</vt:lpstr>
      <vt:lpstr>新增讀書會-3</vt:lpstr>
      <vt:lpstr>加入讀書會成員</vt:lpstr>
      <vt:lpstr>PowerPoint 簡報</vt:lpstr>
      <vt:lpstr>已加入成員畫面</vt:lpstr>
      <vt:lpstr>更改成員角色設定</vt:lpstr>
      <vt:lpstr>新增活動或資源設定繳交作業或檔案)</vt:lpstr>
      <vt:lpstr>期末心得作業設定編輯範例</vt:lpstr>
      <vt:lpstr>PowerPoint 簡報</vt:lpstr>
      <vt:lpstr>問題反應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THMU</dc:creator>
  <cp:lastModifiedBy>yuzhen lin</cp:lastModifiedBy>
  <cp:revision>83</cp:revision>
  <cp:lastPrinted>2016-03-11T03:19:29Z</cp:lastPrinted>
  <dcterms:created xsi:type="dcterms:W3CDTF">2016-02-03T03:08:09Z</dcterms:created>
  <dcterms:modified xsi:type="dcterms:W3CDTF">2016-03-18T08:52:33Z</dcterms:modified>
</cp:coreProperties>
</file>