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18540" y="914146"/>
            <a:ext cx="10154919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rgbClr val="404040"/>
                </a:solidFill>
                <a:latin typeface="Droid Sans Fallback"/>
                <a:cs typeface="Droid Sans Fallb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Droid Sans Fallback"/>
                <a:cs typeface="Droid Sans Fallb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04040"/>
                </a:solidFill>
                <a:latin typeface="Noto Sans CJK JP Bold"/>
                <a:cs typeface="Noto Sans CJK JP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Droid Sans Fallback"/>
                <a:cs typeface="Droid Sans Fallb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rgbClr val="404040"/>
                </a:solidFill>
                <a:latin typeface="Droid Sans Fallback"/>
                <a:cs typeface="Droid Sans Fallb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50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8"/>
                </a:lnTo>
                <a:lnTo>
                  <a:pt x="12188952" y="64008"/>
                </a:lnTo>
                <a:lnTo>
                  <a:pt x="12188952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6019" y="914146"/>
            <a:ext cx="999744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rgbClr val="404040"/>
                </a:solidFill>
                <a:latin typeface="Droid Sans Fallback"/>
                <a:cs typeface="Droid Sans Fallb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5190" y="1648926"/>
            <a:ext cx="5562600" cy="1712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404040"/>
                </a:solidFill>
                <a:latin typeface="Noto Sans CJK JP Bold"/>
                <a:cs typeface="Noto Sans CJK JP 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334505"/>
            <a:ext cx="12192000" cy="523875"/>
            <a:chOff x="0" y="6334505"/>
            <a:chExt cx="12192000" cy="523875"/>
          </a:xfrm>
        </p:grpSpPr>
        <p:sp>
          <p:nvSpPr>
            <p:cNvPr id="3" name="object 3"/>
            <p:cNvSpPr/>
            <p:nvPr/>
          </p:nvSpPr>
          <p:spPr>
            <a:xfrm>
              <a:off x="0" y="6400799"/>
              <a:ext cx="12192000" cy="457200"/>
            </a:xfrm>
            <a:custGeom>
              <a:avLst/>
              <a:gdLst/>
              <a:ahLst/>
              <a:cxnLst/>
              <a:rect l="l" t="t" r="r" b="b"/>
              <a:pathLst>
                <a:path w="12192000" h="457200">
                  <a:moveTo>
                    <a:pt x="12192000" y="0"/>
                  </a:moveTo>
                  <a:lnTo>
                    <a:pt x="0" y="0"/>
                  </a:lnTo>
                  <a:lnTo>
                    <a:pt x="0" y="457199"/>
                  </a:lnTo>
                  <a:lnTo>
                    <a:pt x="12192000" y="4571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583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334505"/>
              <a:ext cx="12192000" cy="66675"/>
            </a:xfrm>
            <a:custGeom>
              <a:avLst/>
              <a:gdLst/>
              <a:ahLst/>
              <a:cxnLst/>
              <a:rect l="l" t="t" r="r" b="b"/>
              <a:pathLst>
                <a:path w="12192000" h="66675">
                  <a:moveTo>
                    <a:pt x="12192000" y="0"/>
                  </a:moveTo>
                  <a:lnTo>
                    <a:pt x="0" y="0"/>
                  </a:lnTo>
                  <a:lnTo>
                    <a:pt x="0" y="66294"/>
                  </a:lnTo>
                  <a:lnTo>
                    <a:pt x="12192000" y="6629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CAC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95069" y="2622550"/>
            <a:ext cx="9900920" cy="1650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325" algn="ctr">
              <a:lnSpc>
                <a:spcPts val="6395"/>
              </a:lnSpc>
              <a:spcBef>
                <a:spcPts val="100"/>
              </a:spcBef>
            </a:pPr>
            <a:r>
              <a:rPr sz="5400" u="none" spc="-50" dirty="0">
                <a:solidFill>
                  <a:srgbClr val="252525"/>
                </a:solidFill>
                <a:latin typeface="Noto Sans CJK JP Bold"/>
                <a:cs typeface="Noto Sans CJK JP Bold"/>
              </a:rPr>
              <a:t>讀書會學習社群平台使用手冊</a:t>
            </a:r>
            <a:endParaRPr sz="5400">
              <a:latin typeface="Noto Sans CJK JP Bold"/>
              <a:cs typeface="Noto Sans CJK JP Bold"/>
            </a:endParaRPr>
          </a:p>
          <a:p>
            <a:pPr algn="ctr">
              <a:lnSpc>
                <a:spcPts val="6395"/>
              </a:lnSpc>
              <a:tabLst>
                <a:tab pos="3684904" algn="l"/>
                <a:tab pos="9874885" algn="l"/>
              </a:tabLst>
            </a:pPr>
            <a:r>
              <a:rPr sz="5400" spc="120" dirty="0">
                <a:solidFill>
                  <a:srgbClr val="252525"/>
                </a:solidFill>
                <a:latin typeface="Noto Sans CJK JP Bold"/>
                <a:cs typeface="Noto Sans CJK JP Bold"/>
              </a:rPr>
              <a:t> 	</a:t>
            </a:r>
            <a:r>
              <a:rPr sz="5400" spc="-360" dirty="0">
                <a:solidFill>
                  <a:srgbClr val="252525"/>
                </a:solidFill>
                <a:latin typeface="Noto Sans CJK JP Bold"/>
                <a:cs typeface="Noto Sans CJK JP Bold"/>
              </a:rPr>
              <a:t>(</a:t>
            </a:r>
            <a:r>
              <a:rPr sz="5400" spc="-50" dirty="0">
                <a:solidFill>
                  <a:srgbClr val="252525"/>
                </a:solidFill>
                <a:latin typeface="Noto Sans CJK JP Bold"/>
                <a:cs typeface="Noto Sans CJK JP Bold"/>
              </a:rPr>
              <a:t>學生版</a:t>
            </a:r>
            <a:r>
              <a:rPr sz="5400" spc="-310" dirty="0">
                <a:solidFill>
                  <a:srgbClr val="252525"/>
                </a:solidFill>
                <a:latin typeface="Noto Sans CJK JP Bold"/>
                <a:cs typeface="Noto Sans CJK JP Bold"/>
              </a:rPr>
              <a:t>)</a:t>
            </a:r>
            <a:r>
              <a:rPr sz="5400" dirty="0">
                <a:solidFill>
                  <a:srgbClr val="252525"/>
                </a:solidFill>
                <a:latin typeface="Noto Sans CJK JP Bold"/>
                <a:cs typeface="Noto Sans CJK JP Bold"/>
              </a:rPr>
              <a:t>	</a:t>
            </a:r>
            <a:endParaRPr sz="5400">
              <a:latin typeface="Noto Sans CJK JP Bold"/>
              <a:cs typeface="Noto Sans CJK JP 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4105" algn="l"/>
              </a:tabLst>
            </a:pPr>
            <a:r>
              <a:rPr spc="-50" dirty="0"/>
              <a:t>繳交期末學習心</a:t>
            </a:r>
            <a:r>
              <a:rPr spc="-45" dirty="0"/>
              <a:t>得</a:t>
            </a:r>
            <a:r>
              <a:rPr spc="-130" dirty="0">
                <a:latin typeface="Arial"/>
                <a:cs typeface="Arial"/>
              </a:rPr>
              <a:t>-</a:t>
            </a:r>
            <a:r>
              <a:rPr spc="-455" dirty="0">
                <a:latin typeface="Arial"/>
                <a:cs typeface="Arial"/>
              </a:rPr>
              <a:t> </a:t>
            </a:r>
            <a:r>
              <a:rPr spc="-254" dirty="0">
                <a:latin typeface="Arial"/>
                <a:cs typeface="Arial"/>
              </a:rPr>
              <a:t>4(</a:t>
            </a:r>
            <a:r>
              <a:rPr spc="-50" dirty="0"/>
              <a:t>繳交作業</a:t>
            </a:r>
            <a:r>
              <a:rPr spc="-180" dirty="0">
                <a:latin typeface="Arial"/>
                <a:cs typeface="Arial"/>
              </a:rPr>
              <a:t>-</a:t>
            </a:r>
            <a:r>
              <a:rPr spc="-50" dirty="0"/>
              <a:t>繼續</a:t>
            </a:r>
            <a:r>
              <a:rPr spc="-165" dirty="0">
                <a:latin typeface="Arial"/>
                <a:cs typeface="Arial"/>
              </a:rPr>
              <a:t>)	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702307" y="2154935"/>
            <a:ext cx="7827009" cy="3299460"/>
            <a:chOff x="1702307" y="2154935"/>
            <a:chExt cx="7827009" cy="3299460"/>
          </a:xfrm>
        </p:grpSpPr>
        <p:sp>
          <p:nvSpPr>
            <p:cNvPr id="4" name="object 4"/>
            <p:cNvSpPr/>
            <p:nvPr/>
          </p:nvSpPr>
          <p:spPr>
            <a:xfrm>
              <a:off x="2662432" y="2268519"/>
              <a:ext cx="6866365" cy="318583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39258" y="4483226"/>
              <a:ext cx="1784985" cy="685165"/>
            </a:xfrm>
            <a:custGeom>
              <a:avLst/>
              <a:gdLst/>
              <a:ahLst/>
              <a:cxnLst/>
              <a:rect l="l" t="t" r="r" b="b"/>
              <a:pathLst>
                <a:path w="1784984" h="685164">
                  <a:moveTo>
                    <a:pt x="0" y="685038"/>
                  </a:moveTo>
                  <a:lnTo>
                    <a:pt x="1784604" y="685038"/>
                  </a:lnTo>
                  <a:lnTo>
                    <a:pt x="1784604" y="0"/>
                  </a:lnTo>
                  <a:lnTo>
                    <a:pt x="0" y="0"/>
                  </a:lnTo>
                  <a:lnTo>
                    <a:pt x="0" y="685038"/>
                  </a:lnTo>
                  <a:close/>
                </a:path>
              </a:pathLst>
            </a:custGeom>
            <a:ln w="571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16785" y="2169413"/>
              <a:ext cx="3131820" cy="932815"/>
            </a:xfrm>
            <a:custGeom>
              <a:avLst/>
              <a:gdLst/>
              <a:ahLst/>
              <a:cxnLst/>
              <a:rect l="l" t="t" r="r" b="b"/>
              <a:pathLst>
                <a:path w="3131820" h="932814">
                  <a:moveTo>
                    <a:pt x="3131819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521969" y="609600"/>
                  </a:lnTo>
                  <a:lnTo>
                    <a:pt x="535939" y="932814"/>
                  </a:lnTo>
                  <a:lnTo>
                    <a:pt x="1304925" y="609600"/>
                  </a:lnTo>
                  <a:lnTo>
                    <a:pt x="3131819" y="609600"/>
                  </a:lnTo>
                  <a:lnTo>
                    <a:pt x="313181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16785" y="2169413"/>
              <a:ext cx="3131820" cy="932815"/>
            </a:xfrm>
            <a:custGeom>
              <a:avLst/>
              <a:gdLst/>
              <a:ahLst/>
              <a:cxnLst/>
              <a:rect l="l" t="t" r="r" b="b"/>
              <a:pathLst>
                <a:path w="3131820" h="932814">
                  <a:moveTo>
                    <a:pt x="0" y="0"/>
                  </a:moveTo>
                  <a:lnTo>
                    <a:pt x="521969" y="0"/>
                  </a:lnTo>
                  <a:lnTo>
                    <a:pt x="1304925" y="0"/>
                  </a:lnTo>
                  <a:lnTo>
                    <a:pt x="3131819" y="0"/>
                  </a:lnTo>
                  <a:lnTo>
                    <a:pt x="3131819" y="355600"/>
                  </a:lnTo>
                  <a:lnTo>
                    <a:pt x="3131819" y="508000"/>
                  </a:lnTo>
                  <a:lnTo>
                    <a:pt x="3131819" y="609600"/>
                  </a:lnTo>
                  <a:lnTo>
                    <a:pt x="1304925" y="609600"/>
                  </a:lnTo>
                  <a:lnTo>
                    <a:pt x="535939" y="932814"/>
                  </a:lnTo>
                  <a:lnTo>
                    <a:pt x="521969" y="609600"/>
                  </a:lnTo>
                  <a:lnTo>
                    <a:pt x="0" y="609600"/>
                  </a:lnTo>
                  <a:lnTo>
                    <a:pt x="0" y="508000"/>
                  </a:lnTo>
                  <a:lnTo>
                    <a:pt x="0" y="355600"/>
                  </a:lnTo>
                  <a:lnTo>
                    <a:pt x="0" y="0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16661" y="3269360"/>
            <a:ext cx="1785620" cy="685165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marR="361950" algn="ctr">
              <a:lnSpc>
                <a:spcPct val="100000"/>
              </a:lnSpc>
            </a:pPr>
            <a:r>
              <a:rPr sz="1800" dirty="0">
                <a:latin typeface="Wingdings"/>
                <a:cs typeface="Wingdings"/>
              </a:rPr>
              <a:t>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95272" y="2311146"/>
            <a:ext cx="2313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看完注意事項後請勾選</a:t>
            </a:r>
            <a:endParaRPr sz="18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737360"/>
            <a:ext cx="12189460" cy="4994910"/>
            <a:chOff x="0" y="1737360"/>
            <a:chExt cx="12189460" cy="4994910"/>
          </a:xfrm>
        </p:grpSpPr>
        <p:sp>
          <p:nvSpPr>
            <p:cNvPr id="3" name="object 3"/>
            <p:cNvSpPr/>
            <p:nvPr/>
          </p:nvSpPr>
          <p:spPr>
            <a:xfrm>
              <a:off x="1489710" y="1737360"/>
              <a:ext cx="8327135" cy="47594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08963" y="3237357"/>
              <a:ext cx="5126990" cy="3466465"/>
            </a:xfrm>
            <a:custGeom>
              <a:avLst/>
              <a:gdLst/>
              <a:ahLst/>
              <a:cxnLst/>
              <a:rect l="l" t="t" r="r" b="b"/>
              <a:pathLst>
                <a:path w="5126990" h="3466465">
                  <a:moveTo>
                    <a:pt x="0" y="3466338"/>
                  </a:moveTo>
                  <a:lnTo>
                    <a:pt x="5126736" y="3466338"/>
                  </a:lnTo>
                  <a:lnTo>
                    <a:pt x="5126736" y="0"/>
                  </a:lnTo>
                  <a:lnTo>
                    <a:pt x="0" y="0"/>
                  </a:lnTo>
                  <a:lnTo>
                    <a:pt x="0" y="3466338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4105" algn="l"/>
              </a:tabLst>
            </a:pPr>
            <a:r>
              <a:rPr spc="-50" dirty="0"/>
              <a:t>繳交期末學習心</a:t>
            </a:r>
            <a:r>
              <a:rPr spc="-45" dirty="0"/>
              <a:t>得</a:t>
            </a:r>
            <a:r>
              <a:rPr spc="-130" dirty="0">
                <a:latin typeface="Arial"/>
                <a:cs typeface="Arial"/>
              </a:rPr>
              <a:t>-</a:t>
            </a:r>
            <a:r>
              <a:rPr spc="-455" dirty="0">
                <a:latin typeface="Arial"/>
                <a:cs typeface="Arial"/>
              </a:rPr>
              <a:t> </a:t>
            </a:r>
            <a:r>
              <a:rPr spc="-254" dirty="0">
                <a:latin typeface="Arial"/>
                <a:cs typeface="Arial"/>
              </a:rPr>
              <a:t>5(</a:t>
            </a:r>
            <a:r>
              <a:rPr spc="-50" dirty="0"/>
              <a:t>完成</a:t>
            </a:r>
            <a:r>
              <a:rPr spc="-165" dirty="0">
                <a:latin typeface="Arial"/>
                <a:cs typeface="Arial"/>
              </a:rPr>
              <a:t>)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3291" y="1738122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6019" y="929385"/>
            <a:ext cx="24396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none" spc="-50" dirty="0">
                <a:latin typeface="Noto Sans CJK JP Bold"/>
                <a:cs typeface="Noto Sans CJK JP Bold"/>
              </a:rPr>
              <a:t>問題反應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pc="-5" dirty="0" err="1"/>
              <a:t>圖書館數位資</a:t>
            </a:r>
            <a:r>
              <a:rPr dirty="0" err="1"/>
              <a:t>訊組</a:t>
            </a:r>
            <a:r>
              <a:rPr spc="40" dirty="0"/>
              <a:t> </a:t>
            </a:r>
            <a:r>
              <a:rPr lang="zh-TW" altLang="en-US" spc="-5" dirty="0">
                <a:latin typeface="UKIJ CJK"/>
              </a:rPr>
              <a:t>吳培寧</a:t>
            </a:r>
            <a:endParaRPr spc="-5" dirty="0">
              <a:latin typeface="UKIJ CJK"/>
              <a:cs typeface="UKIJ CJK"/>
            </a:endParaRPr>
          </a:p>
          <a:p>
            <a:pPr marL="12700" marR="5080">
              <a:lnSpc>
                <a:spcPct val="131700"/>
              </a:lnSpc>
              <a:spcBef>
                <a:spcPts val="5"/>
              </a:spcBef>
            </a:pPr>
            <a:r>
              <a:rPr spc="-20"/>
              <a:t>EMAIL </a:t>
            </a:r>
            <a:r>
              <a:rPr lang="zh-TW" altLang="en-US" spc="-30"/>
              <a:t>：</a:t>
            </a:r>
            <a:r>
              <a:rPr lang="en-US" spc="-30" dirty="0">
                <a:latin typeface="UKIJ CJK"/>
                <a:cs typeface="UKIJ CJK"/>
              </a:rPr>
              <a:t>eva788137@asia.edu.tw</a:t>
            </a:r>
            <a:endParaRPr lang="en-US" altLang="zh-TW" spc="-30" dirty="0"/>
          </a:p>
          <a:p>
            <a:pPr marL="12700" marR="5080">
              <a:lnSpc>
                <a:spcPct val="131700"/>
              </a:lnSpc>
              <a:spcBef>
                <a:spcPts val="5"/>
              </a:spcBef>
            </a:pPr>
            <a:r>
              <a:rPr dirty="0" err="1"/>
              <a:t>校內分機</a:t>
            </a:r>
            <a:r>
              <a:rPr spc="50" dirty="0"/>
              <a:t> </a:t>
            </a:r>
            <a:r>
              <a:rPr spc="-265" dirty="0"/>
              <a:t>:</a:t>
            </a:r>
            <a:r>
              <a:rPr spc="65" dirty="0"/>
              <a:t> </a:t>
            </a:r>
            <a:r>
              <a:rPr spc="-30" dirty="0"/>
              <a:t>3418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0591" y="1001521"/>
            <a:ext cx="99923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54704" algn="l"/>
                <a:tab pos="9979025" algn="l"/>
              </a:tabLst>
            </a:pPr>
            <a:r>
              <a:rPr sz="4800" u="sng" dirty="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4800" u="sng" spc="-50" dirty="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Droid Sans Fallback"/>
                <a:cs typeface="Droid Sans Fallback"/>
              </a:rPr>
              <a:t>目</a:t>
            </a:r>
            <a:r>
              <a:rPr sz="4800" u="sng" dirty="0">
                <a:solidFill>
                  <a:srgbClr val="404040"/>
                </a:solidFill>
                <a:uFill>
                  <a:solidFill>
                    <a:srgbClr val="7E7E7E"/>
                  </a:solidFill>
                </a:uFill>
                <a:latin typeface="Droid Sans Fallback"/>
                <a:cs typeface="Droid Sans Fallback"/>
              </a:rPr>
              <a:t>錄	</a:t>
            </a:r>
            <a:endParaRPr sz="4800">
              <a:latin typeface="Droid Sans Fallback"/>
              <a:cs typeface="Droid Sans Fallb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79116" y="1867357"/>
            <a:ext cx="7286625" cy="1589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99"/>
              </a:lnSpc>
              <a:spcBef>
                <a:spcPts val="100"/>
              </a:spcBef>
            </a:pPr>
            <a:r>
              <a:rPr sz="4400" u="none" spc="-5" dirty="0"/>
              <a:t>讀書會學習社群平台首頁介紹 繳交作業方式</a:t>
            </a:r>
            <a:endParaRPr sz="4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855469"/>
            <a:ext cx="12192000" cy="5002530"/>
            <a:chOff x="0" y="1855469"/>
            <a:chExt cx="12192000" cy="5002530"/>
          </a:xfrm>
        </p:grpSpPr>
        <p:sp>
          <p:nvSpPr>
            <p:cNvPr id="3" name="object 3"/>
            <p:cNvSpPr/>
            <p:nvPr/>
          </p:nvSpPr>
          <p:spPr>
            <a:xfrm>
              <a:off x="864108" y="1855469"/>
              <a:ext cx="10413492" cy="448589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727066" y="4961763"/>
              <a:ext cx="2688590" cy="368935"/>
            </a:xfrm>
            <a:custGeom>
              <a:avLst/>
              <a:gdLst/>
              <a:ahLst/>
              <a:cxnLst/>
              <a:rect l="l" t="t" r="r" b="b"/>
              <a:pathLst>
                <a:path w="2688590" h="368935">
                  <a:moveTo>
                    <a:pt x="2688336" y="0"/>
                  </a:moveTo>
                  <a:lnTo>
                    <a:pt x="0" y="0"/>
                  </a:lnTo>
                  <a:lnTo>
                    <a:pt x="0" y="368808"/>
                  </a:lnTo>
                  <a:lnTo>
                    <a:pt x="2688336" y="368808"/>
                  </a:lnTo>
                  <a:lnTo>
                    <a:pt x="268833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27066" y="4961763"/>
              <a:ext cx="2688590" cy="368935"/>
            </a:xfrm>
            <a:custGeom>
              <a:avLst/>
              <a:gdLst/>
              <a:ahLst/>
              <a:cxnLst/>
              <a:rect l="l" t="t" r="r" b="b"/>
              <a:pathLst>
                <a:path w="2688590" h="368935">
                  <a:moveTo>
                    <a:pt x="0" y="368808"/>
                  </a:moveTo>
                  <a:lnTo>
                    <a:pt x="2688336" y="368808"/>
                  </a:lnTo>
                  <a:lnTo>
                    <a:pt x="2688336" y="0"/>
                  </a:lnTo>
                  <a:lnTo>
                    <a:pt x="0" y="0"/>
                  </a:lnTo>
                  <a:lnTo>
                    <a:pt x="0" y="368808"/>
                  </a:lnTo>
                  <a:close/>
                </a:path>
              </a:pathLst>
            </a:custGeom>
            <a:ln w="99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45328" y="5042662"/>
              <a:ext cx="2042032" cy="2213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4105" algn="l"/>
              </a:tabLst>
            </a:pPr>
            <a:r>
              <a:rPr spc="-50" dirty="0"/>
              <a:t>登入讀書會</a:t>
            </a:r>
            <a:r>
              <a:rPr spc="355" dirty="0">
                <a:latin typeface="Arial"/>
                <a:cs typeface="Arial"/>
              </a:rPr>
              <a:t>/</a:t>
            </a:r>
            <a:r>
              <a:rPr spc="-50" dirty="0"/>
              <a:t>學習社</a:t>
            </a:r>
            <a:r>
              <a:rPr spc="-55" dirty="0"/>
              <a:t>群</a:t>
            </a:r>
            <a:r>
              <a:rPr spc="-50" dirty="0"/>
              <a:t>平</a:t>
            </a:r>
            <a:r>
              <a:rPr dirty="0"/>
              <a:t>台	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8855964" y="1091946"/>
            <a:ext cx="2523490" cy="379730"/>
            <a:chOff x="8855964" y="1091946"/>
            <a:chExt cx="2523490" cy="379730"/>
          </a:xfrm>
        </p:grpSpPr>
        <p:sp>
          <p:nvSpPr>
            <p:cNvPr id="9" name="object 9"/>
            <p:cNvSpPr/>
            <p:nvPr/>
          </p:nvSpPr>
          <p:spPr>
            <a:xfrm>
              <a:off x="8860917" y="1096899"/>
              <a:ext cx="2513330" cy="369570"/>
            </a:xfrm>
            <a:custGeom>
              <a:avLst/>
              <a:gdLst/>
              <a:ahLst/>
              <a:cxnLst/>
              <a:rect l="l" t="t" r="r" b="b"/>
              <a:pathLst>
                <a:path w="2513329" h="369569">
                  <a:moveTo>
                    <a:pt x="2513076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13076" y="369570"/>
                  </a:lnTo>
                  <a:lnTo>
                    <a:pt x="251307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860917" y="1096899"/>
              <a:ext cx="2513330" cy="369570"/>
            </a:xfrm>
            <a:custGeom>
              <a:avLst/>
              <a:gdLst/>
              <a:ahLst/>
              <a:cxnLst/>
              <a:rect l="l" t="t" r="r" b="b"/>
              <a:pathLst>
                <a:path w="2513329" h="369569">
                  <a:moveTo>
                    <a:pt x="0" y="369570"/>
                  </a:moveTo>
                  <a:lnTo>
                    <a:pt x="2513076" y="369570"/>
                  </a:lnTo>
                  <a:lnTo>
                    <a:pt x="2513076" y="0"/>
                  </a:lnTo>
                  <a:lnTo>
                    <a:pt x="0" y="0"/>
                  </a:lnTo>
                  <a:lnTo>
                    <a:pt x="0" y="369570"/>
                  </a:lnTo>
                  <a:close/>
                </a:path>
              </a:pathLst>
            </a:custGeom>
            <a:ln w="99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954643" y="1178433"/>
              <a:ext cx="2163571" cy="22466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38200" y="1635251"/>
            <a:ext cx="10325735" cy="5105400"/>
            <a:chOff x="838200" y="1635251"/>
            <a:chExt cx="10325735" cy="5105400"/>
          </a:xfrm>
        </p:grpSpPr>
        <p:sp>
          <p:nvSpPr>
            <p:cNvPr id="3" name="object 3"/>
            <p:cNvSpPr/>
            <p:nvPr/>
          </p:nvSpPr>
          <p:spPr>
            <a:xfrm>
              <a:off x="1193291" y="1738121"/>
              <a:ext cx="9966960" cy="0"/>
            </a:xfrm>
            <a:custGeom>
              <a:avLst/>
              <a:gdLst/>
              <a:ahLst/>
              <a:cxnLst/>
              <a:rect l="l" t="t" r="r" b="b"/>
              <a:pathLst>
                <a:path w="9966960">
                  <a:moveTo>
                    <a:pt x="0" y="0"/>
                  </a:moveTo>
                  <a:lnTo>
                    <a:pt x="9966960" y="0"/>
                  </a:lnTo>
                </a:path>
              </a:pathLst>
            </a:custGeom>
            <a:ln w="6096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38200" y="1635251"/>
              <a:ext cx="10109454" cy="458647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56204" y="5809526"/>
              <a:ext cx="3801110" cy="912494"/>
            </a:xfrm>
            <a:custGeom>
              <a:avLst/>
              <a:gdLst/>
              <a:ahLst/>
              <a:cxnLst/>
              <a:rect l="l" t="t" r="r" b="b"/>
              <a:pathLst>
                <a:path w="3801109" h="912495">
                  <a:moveTo>
                    <a:pt x="922528" y="0"/>
                  </a:moveTo>
                  <a:lnTo>
                    <a:pt x="633475" y="228561"/>
                  </a:lnTo>
                  <a:lnTo>
                    <a:pt x="0" y="228561"/>
                  </a:lnTo>
                  <a:lnTo>
                    <a:pt x="0" y="912075"/>
                  </a:lnTo>
                  <a:lnTo>
                    <a:pt x="3800855" y="912075"/>
                  </a:lnTo>
                  <a:lnTo>
                    <a:pt x="3800855" y="228561"/>
                  </a:lnTo>
                  <a:lnTo>
                    <a:pt x="1583690" y="228561"/>
                  </a:lnTo>
                  <a:lnTo>
                    <a:pt x="92252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156204" y="5809526"/>
              <a:ext cx="3801110" cy="912494"/>
            </a:xfrm>
            <a:custGeom>
              <a:avLst/>
              <a:gdLst/>
              <a:ahLst/>
              <a:cxnLst/>
              <a:rect l="l" t="t" r="r" b="b"/>
              <a:pathLst>
                <a:path w="3801109" h="912495">
                  <a:moveTo>
                    <a:pt x="0" y="228561"/>
                  </a:moveTo>
                  <a:lnTo>
                    <a:pt x="633475" y="228561"/>
                  </a:lnTo>
                  <a:lnTo>
                    <a:pt x="922528" y="0"/>
                  </a:lnTo>
                  <a:lnTo>
                    <a:pt x="1583690" y="228561"/>
                  </a:lnTo>
                  <a:lnTo>
                    <a:pt x="3800855" y="228561"/>
                  </a:lnTo>
                  <a:lnTo>
                    <a:pt x="3800855" y="342480"/>
                  </a:lnTo>
                  <a:lnTo>
                    <a:pt x="3800855" y="513359"/>
                  </a:lnTo>
                  <a:lnTo>
                    <a:pt x="3800855" y="912075"/>
                  </a:lnTo>
                  <a:lnTo>
                    <a:pt x="1583690" y="912075"/>
                  </a:lnTo>
                  <a:lnTo>
                    <a:pt x="633475" y="912075"/>
                  </a:lnTo>
                  <a:lnTo>
                    <a:pt x="0" y="912075"/>
                  </a:lnTo>
                  <a:lnTo>
                    <a:pt x="0" y="513359"/>
                  </a:lnTo>
                  <a:lnTo>
                    <a:pt x="0" y="342480"/>
                  </a:lnTo>
                  <a:lnTo>
                    <a:pt x="0" y="228561"/>
                  </a:lnTo>
                  <a:close/>
                </a:path>
              </a:pathLst>
            </a:custGeom>
            <a:ln w="38100">
              <a:solidFill>
                <a:srgbClr val="1D61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328161" y="6216903"/>
            <a:ext cx="3456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學生所屬的讀</a:t>
            </a:r>
            <a:r>
              <a:rPr sz="1800" b="0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書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會列表與指導老師</a:t>
            </a:r>
            <a:endParaRPr sz="1800">
              <a:latin typeface="Noto Sans CJK JP Medium"/>
              <a:cs typeface="Noto Sans CJK JP Medium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040379" y="425195"/>
            <a:ext cx="6574155" cy="3365500"/>
            <a:chOff x="3040379" y="425195"/>
            <a:chExt cx="6574155" cy="3365500"/>
          </a:xfrm>
        </p:grpSpPr>
        <p:sp>
          <p:nvSpPr>
            <p:cNvPr id="9" name="object 9"/>
            <p:cNvSpPr/>
            <p:nvPr/>
          </p:nvSpPr>
          <p:spPr>
            <a:xfrm>
              <a:off x="3068954" y="1829181"/>
              <a:ext cx="5524500" cy="1932939"/>
            </a:xfrm>
            <a:custGeom>
              <a:avLst/>
              <a:gdLst/>
              <a:ahLst/>
              <a:cxnLst/>
              <a:rect l="l" t="t" r="r" b="b"/>
              <a:pathLst>
                <a:path w="5524500" h="1932939">
                  <a:moveTo>
                    <a:pt x="0" y="1932432"/>
                  </a:moveTo>
                  <a:lnTo>
                    <a:pt x="5524500" y="1932432"/>
                  </a:lnTo>
                  <a:lnTo>
                    <a:pt x="5524500" y="0"/>
                  </a:lnTo>
                  <a:lnTo>
                    <a:pt x="0" y="0"/>
                  </a:lnTo>
                  <a:lnTo>
                    <a:pt x="0" y="1932432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621017" y="444245"/>
              <a:ext cx="2974340" cy="1262380"/>
            </a:xfrm>
            <a:custGeom>
              <a:avLst/>
              <a:gdLst/>
              <a:ahLst/>
              <a:cxnLst/>
              <a:rect l="l" t="t" r="r" b="b"/>
              <a:pathLst>
                <a:path w="2974340" h="1262380">
                  <a:moveTo>
                    <a:pt x="2974085" y="0"/>
                  </a:moveTo>
                  <a:lnTo>
                    <a:pt x="0" y="0"/>
                  </a:lnTo>
                  <a:lnTo>
                    <a:pt x="0" y="1033271"/>
                  </a:lnTo>
                  <a:lnTo>
                    <a:pt x="495680" y="1033271"/>
                  </a:lnTo>
                  <a:lnTo>
                    <a:pt x="314578" y="1262252"/>
                  </a:lnTo>
                  <a:lnTo>
                    <a:pt x="1239138" y="1033271"/>
                  </a:lnTo>
                  <a:lnTo>
                    <a:pt x="2974085" y="1033271"/>
                  </a:lnTo>
                  <a:lnTo>
                    <a:pt x="297408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621017" y="444245"/>
              <a:ext cx="2974340" cy="1262380"/>
            </a:xfrm>
            <a:custGeom>
              <a:avLst/>
              <a:gdLst/>
              <a:ahLst/>
              <a:cxnLst/>
              <a:rect l="l" t="t" r="r" b="b"/>
              <a:pathLst>
                <a:path w="2974340" h="1262380">
                  <a:moveTo>
                    <a:pt x="0" y="0"/>
                  </a:moveTo>
                  <a:lnTo>
                    <a:pt x="495680" y="0"/>
                  </a:lnTo>
                  <a:lnTo>
                    <a:pt x="1239138" y="0"/>
                  </a:lnTo>
                  <a:lnTo>
                    <a:pt x="2974085" y="0"/>
                  </a:lnTo>
                  <a:lnTo>
                    <a:pt x="2974085" y="602741"/>
                  </a:lnTo>
                  <a:lnTo>
                    <a:pt x="2974085" y="861059"/>
                  </a:lnTo>
                  <a:lnTo>
                    <a:pt x="2974085" y="1033271"/>
                  </a:lnTo>
                  <a:lnTo>
                    <a:pt x="1239138" y="1033271"/>
                  </a:lnTo>
                  <a:lnTo>
                    <a:pt x="314578" y="1262252"/>
                  </a:lnTo>
                  <a:lnTo>
                    <a:pt x="495680" y="1033271"/>
                  </a:lnTo>
                  <a:lnTo>
                    <a:pt x="0" y="1033271"/>
                  </a:lnTo>
                  <a:lnTo>
                    <a:pt x="0" y="861059"/>
                  </a:lnTo>
                  <a:lnTo>
                    <a:pt x="0" y="602741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1D61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700266" y="664717"/>
            <a:ext cx="2771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讀書會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學習社群活動公告專</a:t>
            </a:r>
            <a:endParaRPr sz="1800">
              <a:latin typeface="Noto Sans CJK JP Medium"/>
              <a:cs typeface="Noto Sans CJK JP Medium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624835" y="553720"/>
            <a:ext cx="59448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7200" u="none" spc="-75" baseline="-26620" dirty="0"/>
              <a:t>學生版首頁介</a:t>
            </a:r>
            <a:r>
              <a:rPr sz="7200" u="none" spc="-2002" baseline="-26620" dirty="0"/>
              <a:t>紹</a:t>
            </a:r>
            <a:r>
              <a:rPr sz="1800" b="0" u="none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區與</a:t>
            </a:r>
            <a:r>
              <a:rPr sz="1800" b="0" u="none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空白心得下載</a:t>
            </a:r>
            <a:endParaRPr sz="1800">
              <a:latin typeface="Noto Sans CJK JP Medium"/>
              <a:cs typeface="Noto Sans CJK JP Medium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761869" y="4708016"/>
            <a:ext cx="1900555" cy="1054735"/>
          </a:xfrm>
          <a:custGeom>
            <a:avLst/>
            <a:gdLst/>
            <a:ahLst/>
            <a:cxnLst/>
            <a:rect l="l" t="t" r="r" b="b"/>
            <a:pathLst>
              <a:path w="1900554" h="1054735">
                <a:moveTo>
                  <a:pt x="0" y="1054608"/>
                </a:moveTo>
                <a:lnTo>
                  <a:pt x="1900428" y="1054608"/>
                </a:lnTo>
                <a:lnTo>
                  <a:pt x="1900428" y="0"/>
                </a:lnTo>
                <a:lnTo>
                  <a:pt x="0" y="0"/>
                </a:lnTo>
                <a:lnTo>
                  <a:pt x="0" y="1054608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4105" algn="l"/>
              </a:tabLst>
            </a:pPr>
            <a:r>
              <a:rPr spc="-50" dirty="0"/>
              <a:t>繳交期末學習心</a:t>
            </a:r>
            <a:r>
              <a:rPr spc="-45" dirty="0"/>
              <a:t>得</a:t>
            </a:r>
            <a:r>
              <a:rPr spc="-180" dirty="0">
                <a:latin typeface="Arial"/>
                <a:cs typeface="Arial"/>
              </a:rPr>
              <a:t>-</a:t>
            </a:r>
            <a:r>
              <a:rPr spc="-240" dirty="0">
                <a:latin typeface="Arial"/>
                <a:cs typeface="Arial"/>
              </a:rPr>
              <a:t>1</a:t>
            </a:r>
            <a:r>
              <a:rPr dirty="0">
                <a:latin typeface="Arial"/>
                <a:cs typeface="Arial"/>
              </a:rPr>
              <a:t>	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89888" y="1860804"/>
            <a:ext cx="9206865" cy="4368800"/>
            <a:chOff x="1389888" y="1860804"/>
            <a:chExt cx="9206865" cy="4368800"/>
          </a:xfrm>
        </p:grpSpPr>
        <p:sp>
          <p:nvSpPr>
            <p:cNvPr id="4" name="object 4"/>
            <p:cNvSpPr/>
            <p:nvPr/>
          </p:nvSpPr>
          <p:spPr>
            <a:xfrm>
              <a:off x="1389888" y="1860804"/>
              <a:ext cx="9177527" cy="41363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61357" y="5594985"/>
              <a:ext cx="5806440" cy="605790"/>
            </a:xfrm>
            <a:custGeom>
              <a:avLst/>
              <a:gdLst/>
              <a:ahLst/>
              <a:cxnLst/>
              <a:rect l="l" t="t" r="r" b="b"/>
              <a:pathLst>
                <a:path w="5806440" h="605789">
                  <a:moveTo>
                    <a:pt x="0" y="605789"/>
                  </a:moveTo>
                  <a:lnTo>
                    <a:pt x="5806440" y="605789"/>
                  </a:lnTo>
                  <a:lnTo>
                    <a:pt x="5806440" y="0"/>
                  </a:lnTo>
                  <a:lnTo>
                    <a:pt x="0" y="0"/>
                  </a:lnTo>
                  <a:lnTo>
                    <a:pt x="0" y="605789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39153" y="5963030"/>
            <a:ext cx="1416050" cy="387985"/>
          </a:xfrm>
          <a:custGeom>
            <a:avLst/>
            <a:gdLst/>
            <a:ahLst/>
            <a:cxnLst/>
            <a:rect l="l" t="t" r="r" b="b"/>
            <a:pathLst>
              <a:path w="1416050" h="387985">
                <a:moveTo>
                  <a:pt x="0" y="387858"/>
                </a:moveTo>
                <a:lnTo>
                  <a:pt x="1415796" y="387858"/>
                </a:lnTo>
                <a:lnTo>
                  <a:pt x="1415796" y="0"/>
                </a:lnTo>
                <a:lnTo>
                  <a:pt x="0" y="0"/>
                </a:lnTo>
                <a:lnTo>
                  <a:pt x="0" y="387858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4105" algn="l"/>
              </a:tabLst>
            </a:pPr>
            <a:r>
              <a:rPr spc="-50" dirty="0"/>
              <a:t>繳交期末學習心</a:t>
            </a:r>
            <a:r>
              <a:rPr spc="-45" dirty="0"/>
              <a:t>得</a:t>
            </a:r>
            <a:r>
              <a:rPr spc="-180" dirty="0">
                <a:latin typeface="Arial"/>
                <a:cs typeface="Arial"/>
              </a:rPr>
              <a:t>-</a:t>
            </a:r>
            <a:r>
              <a:rPr spc="-310" dirty="0">
                <a:latin typeface="Arial"/>
                <a:cs typeface="Arial"/>
              </a:rPr>
              <a:t>2</a:t>
            </a:r>
            <a:r>
              <a:rPr spc="-204" dirty="0">
                <a:latin typeface="Arial"/>
                <a:cs typeface="Arial"/>
              </a:rPr>
              <a:t>(</a:t>
            </a:r>
            <a:r>
              <a:rPr spc="-50" dirty="0"/>
              <a:t>繳交作業</a:t>
            </a:r>
            <a:r>
              <a:rPr spc="-165" dirty="0">
                <a:latin typeface="Arial"/>
                <a:cs typeface="Arial"/>
              </a:rPr>
              <a:t>)</a:t>
            </a:r>
            <a:r>
              <a:rPr dirty="0">
                <a:latin typeface="Arial"/>
                <a:cs typeface="Arial"/>
              </a:rPr>
              <a:t>	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901695" y="1475105"/>
            <a:ext cx="7195820" cy="4394200"/>
            <a:chOff x="2901695" y="1475105"/>
            <a:chExt cx="7195820" cy="4394200"/>
          </a:xfrm>
        </p:grpSpPr>
        <p:sp>
          <p:nvSpPr>
            <p:cNvPr id="5" name="object 5"/>
            <p:cNvSpPr/>
            <p:nvPr/>
          </p:nvSpPr>
          <p:spPr>
            <a:xfrm>
              <a:off x="2901695" y="1846326"/>
              <a:ext cx="6448805" cy="40225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695318" y="2106549"/>
              <a:ext cx="4547235" cy="1551940"/>
            </a:xfrm>
            <a:custGeom>
              <a:avLst/>
              <a:gdLst/>
              <a:ahLst/>
              <a:cxnLst/>
              <a:rect l="l" t="t" r="r" b="b"/>
              <a:pathLst>
                <a:path w="4547234" h="1551939">
                  <a:moveTo>
                    <a:pt x="0" y="1551432"/>
                  </a:moveTo>
                  <a:lnTo>
                    <a:pt x="4546854" y="1551432"/>
                  </a:lnTo>
                  <a:lnTo>
                    <a:pt x="4546854" y="0"/>
                  </a:lnTo>
                  <a:lnTo>
                    <a:pt x="0" y="0"/>
                  </a:lnTo>
                  <a:lnTo>
                    <a:pt x="0" y="1551432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24166" y="1489710"/>
              <a:ext cx="2658745" cy="1568450"/>
            </a:xfrm>
            <a:custGeom>
              <a:avLst/>
              <a:gdLst/>
              <a:ahLst/>
              <a:cxnLst/>
              <a:rect l="l" t="t" r="r" b="b"/>
              <a:pathLst>
                <a:path w="2658745" h="1568450">
                  <a:moveTo>
                    <a:pt x="2658617" y="0"/>
                  </a:moveTo>
                  <a:lnTo>
                    <a:pt x="0" y="0"/>
                  </a:lnTo>
                  <a:lnTo>
                    <a:pt x="0" y="1311402"/>
                  </a:lnTo>
                  <a:lnTo>
                    <a:pt x="443102" y="1311402"/>
                  </a:lnTo>
                  <a:lnTo>
                    <a:pt x="395604" y="1568195"/>
                  </a:lnTo>
                  <a:lnTo>
                    <a:pt x="1107693" y="1311402"/>
                  </a:lnTo>
                  <a:lnTo>
                    <a:pt x="2658617" y="1311402"/>
                  </a:lnTo>
                  <a:lnTo>
                    <a:pt x="265861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24166" y="1489710"/>
              <a:ext cx="2658745" cy="1568450"/>
            </a:xfrm>
            <a:custGeom>
              <a:avLst/>
              <a:gdLst/>
              <a:ahLst/>
              <a:cxnLst/>
              <a:rect l="l" t="t" r="r" b="b"/>
              <a:pathLst>
                <a:path w="2658745" h="1568450">
                  <a:moveTo>
                    <a:pt x="0" y="0"/>
                  </a:moveTo>
                  <a:lnTo>
                    <a:pt x="443102" y="0"/>
                  </a:lnTo>
                  <a:lnTo>
                    <a:pt x="1107693" y="0"/>
                  </a:lnTo>
                  <a:lnTo>
                    <a:pt x="2658617" y="0"/>
                  </a:lnTo>
                  <a:lnTo>
                    <a:pt x="2658617" y="764920"/>
                  </a:lnTo>
                  <a:lnTo>
                    <a:pt x="2658617" y="1092835"/>
                  </a:lnTo>
                  <a:lnTo>
                    <a:pt x="2658617" y="1311402"/>
                  </a:lnTo>
                  <a:lnTo>
                    <a:pt x="1107693" y="1311402"/>
                  </a:lnTo>
                  <a:lnTo>
                    <a:pt x="395604" y="1568195"/>
                  </a:lnTo>
                  <a:lnTo>
                    <a:pt x="443102" y="1311402"/>
                  </a:lnTo>
                  <a:lnTo>
                    <a:pt x="0" y="1311402"/>
                  </a:lnTo>
                  <a:lnTo>
                    <a:pt x="0" y="1092835"/>
                  </a:lnTo>
                  <a:lnTo>
                    <a:pt x="0" y="764920"/>
                  </a:lnTo>
                  <a:lnTo>
                    <a:pt x="0" y="0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435595" y="1570482"/>
            <a:ext cx="26371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7785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繳交作業說</a:t>
            </a:r>
            <a:r>
              <a:rPr sz="1800" b="0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明</a:t>
            </a:r>
            <a:r>
              <a:rPr sz="1800" b="1" dirty="0">
                <a:solidFill>
                  <a:srgbClr val="FF0000"/>
                </a:solidFill>
                <a:latin typeface="Carlito"/>
                <a:cs typeface="Carlito"/>
              </a:rPr>
              <a:t>-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依照當期 規定為</a:t>
            </a:r>
            <a:r>
              <a:rPr sz="1800" b="0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主</a:t>
            </a:r>
            <a:r>
              <a:rPr sz="1800" b="1" spc="-5" dirty="0">
                <a:solidFill>
                  <a:srgbClr val="FF0000"/>
                </a:solidFill>
                <a:latin typeface="Carlito"/>
                <a:cs typeface="Carlito"/>
              </a:rPr>
              <a:t>: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目前為</a:t>
            </a:r>
            <a:r>
              <a:rPr sz="1800" b="1" spc="-15" dirty="0">
                <a:solidFill>
                  <a:srgbClr val="FF0000"/>
                </a:solidFill>
                <a:latin typeface="Carlito"/>
                <a:cs typeface="Carlito"/>
              </a:rPr>
              <a:t>w</a:t>
            </a:r>
            <a:r>
              <a:rPr sz="1800" b="1" spc="-10" dirty="0">
                <a:solidFill>
                  <a:srgbClr val="FF0000"/>
                </a:solidFill>
                <a:latin typeface="Carlito"/>
                <a:cs typeface="Carlito"/>
              </a:rPr>
              <a:t>o</a:t>
            </a:r>
            <a:r>
              <a:rPr sz="1800" b="1" spc="-25" dirty="0">
                <a:solidFill>
                  <a:srgbClr val="FF0000"/>
                </a:solidFill>
                <a:latin typeface="Carlito"/>
                <a:cs typeface="Carlito"/>
              </a:rPr>
              <a:t>r</a:t>
            </a:r>
            <a:r>
              <a:rPr sz="1800" b="1" spc="-10" dirty="0">
                <a:solidFill>
                  <a:srgbClr val="FF0000"/>
                </a:solidFill>
                <a:latin typeface="Carlito"/>
                <a:cs typeface="Carlito"/>
              </a:rPr>
              <a:t>d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檔、  </a:t>
            </a:r>
            <a:r>
              <a:rPr sz="1800" b="1" spc="-5" dirty="0">
                <a:solidFill>
                  <a:srgbClr val="FF0000"/>
                </a:solidFill>
                <a:latin typeface="Carlito"/>
                <a:cs typeface="Carlito"/>
              </a:rPr>
              <a:t>300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字反思、學習討論照</a:t>
            </a:r>
            <a:endParaRPr sz="1800">
              <a:latin typeface="Noto Sans CJK JP Medium"/>
              <a:cs typeface="Noto Sans CJK JP Medium"/>
            </a:endParaRPr>
          </a:p>
          <a:p>
            <a:pPr marL="1134745">
              <a:lnSpc>
                <a:spcPct val="100000"/>
              </a:lnSpc>
            </a:pP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片</a:t>
            </a:r>
            <a:endParaRPr sz="1800">
              <a:latin typeface="Noto Sans CJK JP Medium"/>
              <a:cs typeface="Noto Sans CJK JP Medium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741157" y="5058917"/>
            <a:ext cx="1457325" cy="659130"/>
            <a:chOff x="7741157" y="5058917"/>
            <a:chExt cx="1457325" cy="659130"/>
          </a:xfrm>
        </p:grpSpPr>
        <p:sp>
          <p:nvSpPr>
            <p:cNvPr id="11" name="object 11"/>
            <p:cNvSpPr/>
            <p:nvPr/>
          </p:nvSpPr>
          <p:spPr>
            <a:xfrm>
              <a:off x="7755635" y="5073395"/>
              <a:ext cx="1428115" cy="629920"/>
            </a:xfrm>
            <a:custGeom>
              <a:avLst/>
              <a:gdLst/>
              <a:ahLst/>
              <a:cxnLst/>
              <a:rect l="l" t="t" r="r" b="b"/>
              <a:pathLst>
                <a:path w="1428115" h="629920">
                  <a:moveTo>
                    <a:pt x="1427988" y="0"/>
                  </a:moveTo>
                  <a:lnTo>
                    <a:pt x="0" y="0"/>
                  </a:lnTo>
                  <a:lnTo>
                    <a:pt x="0" y="526541"/>
                  </a:lnTo>
                  <a:lnTo>
                    <a:pt x="237998" y="526541"/>
                  </a:lnTo>
                  <a:lnTo>
                    <a:pt x="212471" y="629640"/>
                  </a:lnTo>
                  <a:lnTo>
                    <a:pt x="594995" y="526541"/>
                  </a:lnTo>
                  <a:lnTo>
                    <a:pt x="1427988" y="526541"/>
                  </a:lnTo>
                  <a:lnTo>
                    <a:pt x="14279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755635" y="5073395"/>
              <a:ext cx="1428115" cy="629920"/>
            </a:xfrm>
            <a:custGeom>
              <a:avLst/>
              <a:gdLst/>
              <a:ahLst/>
              <a:cxnLst/>
              <a:rect l="l" t="t" r="r" b="b"/>
              <a:pathLst>
                <a:path w="1428115" h="629920">
                  <a:moveTo>
                    <a:pt x="0" y="0"/>
                  </a:moveTo>
                  <a:lnTo>
                    <a:pt x="237998" y="0"/>
                  </a:lnTo>
                  <a:lnTo>
                    <a:pt x="594995" y="0"/>
                  </a:lnTo>
                  <a:lnTo>
                    <a:pt x="1427988" y="0"/>
                  </a:lnTo>
                  <a:lnTo>
                    <a:pt x="1427988" y="307085"/>
                  </a:lnTo>
                  <a:lnTo>
                    <a:pt x="1427988" y="438784"/>
                  </a:lnTo>
                  <a:lnTo>
                    <a:pt x="1427988" y="526541"/>
                  </a:lnTo>
                  <a:lnTo>
                    <a:pt x="594995" y="526541"/>
                  </a:lnTo>
                  <a:lnTo>
                    <a:pt x="212471" y="629640"/>
                  </a:lnTo>
                  <a:lnTo>
                    <a:pt x="237998" y="526541"/>
                  </a:lnTo>
                  <a:lnTo>
                    <a:pt x="0" y="526541"/>
                  </a:lnTo>
                  <a:lnTo>
                    <a:pt x="0" y="438784"/>
                  </a:lnTo>
                  <a:lnTo>
                    <a:pt x="0" y="307085"/>
                  </a:lnTo>
                  <a:lnTo>
                    <a:pt x="0" y="0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998968" y="5173471"/>
            <a:ext cx="942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繳交作業</a:t>
            </a:r>
            <a:endParaRPr sz="18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852166"/>
            <a:ext cx="12192000" cy="4006215"/>
            <a:chOff x="0" y="2852166"/>
            <a:chExt cx="12192000" cy="4006215"/>
          </a:xfrm>
        </p:grpSpPr>
        <p:sp>
          <p:nvSpPr>
            <p:cNvPr id="3" name="object 3"/>
            <p:cNvSpPr/>
            <p:nvPr/>
          </p:nvSpPr>
          <p:spPr>
            <a:xfrm>
              <a:off x="360416" y="2852166"/>
              <a:ext cx="5993012" cy="2615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750814" y="3540252"/>
              <a:ext cx="4650486" cy="331774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22620" y="3511549"/>
              <a:ext cx="4707890" cy="3346450"/>
            </a:xfrm>
            <a:custGeom>
              <a:avLst/>
              <a:gdLst/>
              <a:ahLst/>
              <a:cxnLst/>
              <a:rect l="l" t="t" r="r" b="b"/>
              <a:pathLst>
                <a:path w="4707890" h="3346450">
                  <a:moveTo>
                    <a:pt x="4684522" y="29464"/>
                  </a:moveTo>
                  <a:lnTo>
                    <a:pt x="4678680" y="29464"/>
                  </a:lnTo>
                  <a:lnTo>
                    <a:pt x="4678680" y="3346450"/>
                  </a:lnTo>
                  <a:lnTo>
                    <a:pt x="4684509" y="3346450"/>
                  </a:lnTo>
                  <a:lnTo>
                    <a:pt x="4684522" y="29464"/>
                  </a:lnTo>
                  <a:close/>
                </a:path>
                <a:path w="4707890" h="3346450">
                  <a:moveTo>
                    <a:pt x="4684522" y="24130"/>
                  </a:moveTo>
                  <a:lnTo>
                    <a:pt x="23114" y="24130"/>
                  </a:lnTo>
                  <a:lnTo>
                    <a:pt x="23114" y="29210"/>
                  </a:lnTo>
                  <a:lnTo>
                    <a:pt x="23114" y="3346450"/>
                  </a:lnTo>
                  <a:lnTo>
                    <a:pt x="28956" y="3346450"/>
                  </a:lnTo>
                  <a:lnTo>
                    <a:pt x="28956" y="29210"/>
                  </a:lnTo>
                  <a:lnTo>
                    <a:pt x="4684522" y="29210"/>
                  </a:lnTo>
                  <a:lnTo>
                    <a:pt x="4684522" y="24130"/>
                  </a:lnTo>
                  <a:close/>
                </a:path>
                <a:path w="4707890" h="3346450">
                  <a:moveTo>
                    <a:pt x="4707636" y="17919"/>
                  </a:moveTo>
                  <a:lnTo>
                    <a:pt x="4690237" y="17919"/>
                  </a:lnTo>
                  <a:lnTo>
                    <a:pt x="4690237" y="3346450"/>
                  </a:lnTo>
                  <a:lnTo>
                    <a:pt x="4707636" y="3346450"/>
                  </a:lnTo>
                  <a:lnTo>
                    <a:pt x="4707636" y="17919"/>
                  </a:lnTo>
                  <a:close/>
                </a:path>
                <a:path w="4707890" h="3346450">
                  <a:moveTo>
                    <a:pt x="4707636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0" y="3346450"/>
                  </a:lnTo>
                  <a:lnTo>
                    <a:pt x="17399" y="3346450"/>
                  </a:lnTo>
                  <a:lnTo>
                    <a:pt x="17399" y="17780"/>
                  </a:lnTo>
                  <a:lnTo>
                    <a:pt x="4707636" y="17780"/>
                  </a:lnTo>
                  <a:lnTo>
                    <a:pt x="47076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61641" y="3983355"/>
              <a:ext cx="1900555" cy="1054100"/>
            </a:xfrm>
            <a:custGeom>
              <a:avLst/>
              <a:gdLst/>
              <a:ahLst/>
              <a:cxnLst/>
              <a:rect l="l" t="t" r="r" b="b"/>
              <a:pathLst>
                <a:path w="1900554" h="1054100">
                  <a:moveTo>
                    <a:pt x="0" y="1053846"/>
                  </a:moveTo>
                  <a:lnTo>
                    <a:pt x="1900428" y="1053846"/>
                  </a:lnTo>
                  <a:lnTo>
                    <a:pt x="1900428" y="0"/>
                  </a:lnTo>
                  <a:lnTo>
                    <a:pt x="0" y="0"/>
                  </a:lnTo>
                  <a:lnTo>
                    <a:pt x="0" y="1053846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000250" y="5122164"/>
              <a:ext cx="4420870" cy="1012190"/>
            </a:xfrm>
            <a:custGeom>
              <a:avLst/>
              <a:gdLst/>
              <a:ahLst/>
              <a:cxnLst/>
              <a:rect l="l" t="t" r="r" b="b"/>
              <a:pathLst>
                <a:path w="4420870" h="1012189">
                  <a:moveTo>
                    <a:pt x="1490345" y="0"/>
                  </a:moveTo>
                  <a:lnTo>
                    <a:pt x="736726" y="485394"/>
                  </a:lnTo>
                  <a:lnTo>
                    <a:pt x="0" y="485394"/>
                  </a:lnTo>
                  <a:lnTo>
                    <a:pt x="0" y="1011936"/>
                  </a:lnTo>
                  <a:lnTo>
                    <a:pt x="4420362" y="1011936"/>
                  </a:lnTo>
                  <a:lnTo>
                    <a:pt x="4420362" y="485394"/>
                  </a:lnTo>
                  <a:lnTo>
                    <a:pt x="1841753" y="485394"/>
                  </a:lnTo>
                  <a:lnTo>
                    <a:pt x="149034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000250" y="5122164"/>
              <a:ext cx="4420870" cy="1012190"/>
            </a:xfrm>
            <a:custGeom>
              <a:avLst/>
              <a:gdLst/>
              <a:ahLst/>
              <a:cxnLst/>
              <a:rect l="l" t="t" r="r" b="b"/>
              <a:pathLst>
                <a:path w="4420870" h="1012189">
                  <a:moveTo>
                    <a:pt x="0" y="485394"/>
                  </a:moveTo>
                  <a:lnTo>
                    <a:pt x="736726" y="485394"/>
                  </a:lnTo>
                  <a:lnTo>
                    <a:pt x="1490345" y="0"/>
                  </a:lnTo>
                  <a:lnTo>
                    <a:pt x="1841753" y="485394"/>
                  </a:lnTo>
                  <a:lnTo>
                    <a:pt x="4420362" y="485394"/>
                  </a:lnTo>
                  <a:lnTo>
                    <a:pt x="4420362" y="573151"/>
                  </a:lnTo>
                  <a:lnTo>
                    <a:pt x="4420362" y="704786"/>
                  </a:lnTo>
                  <a:lnTo>
                    <a:pt x="4420362" y="1011936"/>
                  </a:lnTo>
                  <a:lnTo>
                    <a:pt x="1841753" y="1011936"/>
                  </a:lnTo>
                  <a:lnTo>
                    <a:pt x="736726" y="1011936"/>
                  </a:lnTo>
                  <a:lnTo>
                    <a:pt x="0" y="1011936"/>
                  </a:lnTo>
                  <a:lnTo>
                    <a:pt x="0" y="704786"/>
                  </a:lnTo>
                  <a:lnTo>
                    <a:pt x="0" y="573151"/>
                  </a:lnTo>
                  <a:lnTo>
                    <a:pt x="0" y="485394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4105" algn="l"/>
              </a:tabLst>
            </a:pPr>
            <a:r>
              <a:rPr spc="-50" dirty="0"/>
              <a:t>繳交期末學習心</a:t>
            </a:r>
            <a:r>
              <a:rPr spc="-45" dirty="0"/>
              <a:t>得</a:t>
            </a:r>
            <a:r>
              <a:rPr spc="-180" dirty="0">
                <a:latin typeface="Arial"/>
                <a:cs typeface="Arial"/>
              </a:rPr>
              <a:t>-</a:t>
            </a:r>
            <a:r>
              <a:rPr spc="-310" dirty="0">
                <a:latin typeface="Arial"/>
                <a:cs typeface="Arial"/>
              </a:rPr>
              <a:t>3</a:t>
            </a:r>
            <a:r>
              <a:rPr spc="-204" dirty="0">
                <a:latin typeface="Arial"/>
                <a:cs typeface="Arial"/>
              </a:rPr>
              <a:t>(</a:t>
            </a:r>
            <a:r>
              <a:rPr spc="-50" dirty="0"/>
              <a:t>上傳期末心得</a:t>
            </a:r>
            <a:r>
              <a:rPr spc="-165" dirty="0">
                <a:latin typeface="Arial"/>
                <a:cs typeface="Arial"/>
              </a:rPr>
              <a:t>)</a:t>
            </a:r>
            <a:r>
              <a:rPr dirty="0">
                <a:latin typeface="Arial"/>
                <a:cs typeface="Arial"/>
              </a:rPr>
              <a:t>	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476245" y="5707888"/>
            <a:ext cx="3468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點選箭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頭</a:t>
            </a:r>
            <a:r>
              <a:rPr sz="1800" b="1" spc="-5" dirty="0">
                <a:solidFill>
                  <a:srgbClr val="FF0000"/>
                </a:solidFill>
                <a:latin typeface="Carlito"/>
                <a:cs typeface="Carlito"/>
              </a:rPr>
              <a:t>→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上傳一個檔案限</a:t>
            </a:r>
            <a:r>
              <a:rPr sz="1800" b="1" spc="-25" dirty="0">
                <a:solidFill>
                  <a:srgbClr val="FF0000"/>
                </a:solidFill>
                <a:latin typeface="Carlito"/>
                <a:cs typeface="Carlito"/>
              </a:rPr>
              <a:t>w</a:t>
            </a:r>
            <a:r>
              <a:rPr sz="1800" b="1" dirty="0">
                <a:solidFill>
                  <a:srgbClr val="FF0000"/>
                </a:solidFill>
                <a:latin typeface="Carlito"/>
                <a:cs typeface="Carlito"/>
              </a:rPr>
              <a:t>o</a:t>
            </a:r>
            <a:r>
              <a:rPr sz="1800" b="1" spc="-30" dirty="0">
                <a:solidFill>
                  <a:srgbClr val="FF0000"/>
                </a:solidFill>
                <a:latin typeface="Carlito"/>
                <a:cs typeface="Carlito"/>
              </a:rPr>
              <a:t>r</a:t>
            </a:r>
            <a:r>
              <a:rPr sz="1800" b="1" spc="-5" dirty="0">
                <a:solidFill>
                  <a:srgbClr val="FF0000"/>
                </a:solidFill>
                <a:latin typeface="Carlito"/>
                <a:cs typeface="Carlito"/>
              </a:rPr>
              <a:t>d</a:t>
            </a: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檔</a:t>
            </a:r>
            <a:endParaRPr sz="1800">
              <a:latin typeface="Noto Sans CJK JP Medium"/>
              <a:cs typeface="Noto Sans CJK JP Medium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51957" y="4525898"/>
            <a:ext cx="1864995" cy="511809"/>
          </a:xfrm>
          <a:custGeom>
            <a:avLst/>
            <a:gdLst/>
            <a:ahLst/>
            <a:cxnLst/>
            <a:rect l="l" t="t" r="r" b="b"/>
            <a:pathLst>
              <a:path w="1864995" h="511810">
                <a:moveTo>
                  <a:pt x="0" y="511301"/>
                </a:moveTo>
                <a:lnTo>
                  <a:pt x="1864614" y="511301"/>
                </a:lnTo>
                <a:lnTo>
                  <a:pt x="1864614" y="0"/>
                </a:lnTo>
                <a:lnTo>
                  <a:pt x="0" y="0"/>
                </a:lnTo>
                <a:lnTo>
                  <a:pt x="0" y="511301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">
              <a:lnSpc>
                <a:spcPct val="100000"/>
              </a:lnSpc>
              <a:spcBef>
                <a:spcPts val="100"/>
              </a:spcBef>
              <a:tabLst>
                <a:tab pos="10141585" algn="l"/>
              </a:tabLst>
            </a:pPr>
            <a:r>
              <a:rPr spc="-50" dirty="0"/>
              <a:t>繳交期末學習心</a:t>
            </a:r>
            <a:r>
              <a:rPr spc="-45" dirty="0"/>
              <a:t>得</a:t>
            </a:r>
            <a:r>
              <a:rPr spc="-130" dirty="0">
                <a:latin typeface="Arial"/>
                <a:cs typeface="Arial"/>
              </a:rPr>
              <a:t>-</a:t>
            </a:r>
            <a:r>
              <a:rPr spc="-455" dirty="0">
                <a:latin typeface="Arial"/>
                <a:cs typeface="Arial"/>
              </a:rPr>
              <a:t> </a:t>
            </a:r>
            <a:r>
              <a:rPr spc="-254" dirty="0">
                <a:latin typeface="Arial"/>
                <a:cs typeface="Arial"/>
              </a:rPr>
              <a:t>4(</a:t>
            </a:r>
            <a:r>
              <a:rPr spc="-50" dirty="0"/>
              <a:t>檔案上傳</a:t>
            </a:r>
            <a:r>
              <a:rPr spc="-165" dirty="0">
                <a:latin typeface="Arial"/>
                <a:cs typeface="Arial"/>
              </a:rPr>
              <a:t>)	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011936" y="1892807"/>
            <a:ext cx="9170670" cy="4055745"/>
            <a:chOff x="1011936" y="1892807"/>
            <a:chExt cx="9170670" cy="4055745"/>
          </a:xfrm>
        </p:grpSpPr>
        <p:sp>
          <p:nvSpPr>
            <p:cNvPr id="4" name="object 4"/>
            <p:cNvSpPr/>
            <p:nvPr/>
          </p:nvSpPr>
          <p:spPr>
            <a:xfrm>
              <a:off x="1197102" y="1892807"/>
              <a:ext cx="8985470" cy="38970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02638" y="5438774"/>
              <a:ext cx="742950" cy="481330"/>
            </a:xfrm>
            <a:custGeom>
              <a:avLst/>
              <a:gdLst/>
              <a:ahLst/>
              <a:cxnLst/>
              <a:rect l="l" t="t" r="r" b="b"/>
              <a:pathLst>
                <a:path w="742950" h="481329">
                  <a:moveTo>
                    <a:pt x="0" y="480822"/>
                  </a:moveTo>
                  <a:lnTo>
                    <a:pt x="742950" y="480822"/>
                  </a:lnTo>
                  <a:lnTo>
                    <a:pt x="742950" y="0"/>
                  </a:lnTo>
                  <a:lnTo>
                    <a:pt x="0" y="0"/>
                  </a:lnTo>
                  <a:lnTo>
                    <a:pt x="0" y="480822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6414" y="2432303"/>
              <a:ext cx="2078355" cy="1048385"/>
            </a:xfrm>
            <a:custGeom>
              <a:avLst/>
              <a:gdLst/>
              <a:ahLst/>
              <a:cxnLst/>
              <a:rect l="l" t="t" r="r" b="b"/>
              <a:pathLst>
                <a:path w="2078355" h="1048385">
                  <a:moveTo>
                    <a:pt x="2077974" y="0"/>
                  </a:moveTo>
                  <a:lnTo>
                    <a:pt x="0" y="0"/>
                  </a:lnTo>
                  <a:lnTo>
                    <a:pt x="0" y="876300"/>
                  </a:lnTo>
                  <a:lnTo>
                    <a:pt x="346329" y="876300"/>
                  </a:lnTo>
                  <a:lnTo>
                    <a:pt x="537210" y="1047876"/>
                  </a:lnTo>
                  <a:lnTo>
                    <a:pt x="865886" y="876300"/>
                  </a:lnTo>
                  <a:lnTo>
                    <a:pt x="2077974" y="876300"/>
                  </a:lnTo>
                  <a:lnTo>
                    <a:pt x="207797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26414" y="2432303"/>
              <a:ext cx="2078355" cy="1048385"/>
            </a:xfrm>
            <a:custGeom>
              <a:avLst/>
              <a:gdLst/>
              <a:ahLst/>
              <a:cxnLst/>
              <a:rect l="l" t="t" r="r" b="b"/>
              <a:pathLst>
                <a:path w="2078355" h="1048385">
                  <a:moveTo>
                    <a:pt x="0" y="0"/>
                  </a:moveTo>
                  <a:lnTo>
                    <a:pt x="346329" y="0"/>
                  </a:lnTo>
                  <a:lnTo>
                    <a:pt x="865886" y="0"/>
                  </a:lnTo>
                  <a:lnTo>
                    <a:pt x="2077974" y="0"/>
                  </a:lnTo>
                  <a:lnTo>
                    <a:pt x="2077974" y="511175"/>
                  </a:lnTo>
                  <a:lnTo>
                    <a:pt x="2077974" y="730250"/>
                  </a:lnTo>
                  <a:lnTo>
                    <a:pt x="2077974" y="876300"/>
                  </a:lnTo>
                  <a:lnTo>
                    <a:pt x="865886" y="876300"/>
                  </a:lnTo>
                  <a:lnTo>
                    <a:pt x="537210" y="1047876"/>
                  </a:lnTo>
                  <a:lnTo>
                    <a:pt x="346329" y="876300"/>
                  </a:lnTo>
                  <a:lnTo>
                    <a:pt x="0" y="876300"/>
                  </a:lnTo>
                  <a:lnTo>
                    <a:pt x="0" y="730250"/>
                  </a:lnTo>
                  <a:lnTo>
                    <a:pt x="0" y="511175"/>
                  </a:lnTo>
                  <a:lnTo>
                    <a:pt x="0" y="0"/>
                  </a:lnTo>
                  <a:close/>
                </a:path>
              </a:pathLst>
            </a:custGeom>
            <a:ln w="2895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62125" y="2569971"/>
            <a:ext cx="16065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4805" marR="5080" indent="-332740">
              <a:lnSpc>
                <a:spcPct val="100000"/>
              </a:lnSpc>
              <a:spcBef>
                <a:spcPts val="100"/>
              </a:spcBef>
            </a:pP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上傳一個檔</a:t>
            </a:r>
            <a:r>
              <a:rPr sz="1800" b="0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案</a:t>
            </a:r>
            <a:r>
              <a:rPr sz="1800" b="1" dirty="0">
                <a:solidFill>
                  <a:srgbClr val="FF0000"/>
                </a:solidFill>
                <a:latin typeface="Carlito"/>
                <a:cs typeface="Carlito"/>
              </a:rPr>
              <a:t>→ </a:t>
            </a:r>
            <a:r>
              <a:rPr sz="1800" b="0" spc="5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儲存更改</a:t>
            </a:r>
            <a:endParaRPr sz="18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758695"/>
            <a:ext cx="12192000" cy="5099685"/>
            <a:chOff x="0" y="1758695"/>
            <a:chExt cx="12192000" cy="5099685"/>
          </a:xfrm>
        </p:grpSpPr>
        <p:sp>
          <p:nvSpPr>
            <p:cNvPr id="3" name="object 3"/>
            <p:cNvSpPr/>
            <p:nvPr/>
          </p:nvSpPr>
          <p:spPr>
            <a:xfrm>
              <a:off x="2022348" y="1758695"/>
              <a:ext cx="7761732" cy="50993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92242" y="4584572"/>
              <a:ext cx="1784985" cy="1353820"/>
            </a:xfrm>
            <a:custGeom>
              <a:avLst/>
              <a:gdLst/>
              <a:ahLst/>
              <a:cxnLst/>
              <a:rect l="l" t="t" r="r" b="b"/>
              <a:pathLst>
                <a:path w="1784984" h="1353820">
                  <a:moveTo>
                    <a:pt x="0" y="1353311"/>
                  </a:moveTo>
                  <a:lnTo>
                    <a:pt x="1784604" y="1353311"/>
                  </a:lnTo>
                  <a:lnTo>
                    <a:pt x="1784604" y="0"/>
                  </a:lnTo>
                  <a:lnTo>
                    <a:pt x="0" y="0"/>
                  </a:lnTo>
                  <a:lnTo>
                    <a:pt x="0" y="1353311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96000" y="3369309"/>
              <a:ext cx="2359660" cy="938530"/>
            </a:xfrm>
            <a:custGeom>
              <a:avLst/>
              <a:gdLst/>
              <a:ahLst/>
              <a:cxnLst/>
              <a:rect l="l" t="t" r="r" b="b"/>
              <a:pathLst>
                <a:path w="2359659" h="938529">
                  <a:moveTo>
                    <a:pt x="2359152" y="0"/>
                  </a:moveTo>
                  <a:lnTo>
                    <a:pt x="0" y="0"/>
                  </a:lnTo>
                  <a:lnTo>
                    <a:pt x="0" y="613410"/>
                  </a:lnTo>
                  <a:lnTo>
                    <a:pt x="398449" y="613410"/>
                  </a:lnTo>
                  <a:lnTo>
                    <a:pt x="398449" y="938530"/>
                  </a:lnTo>
                  <a:lnTo>
                    <a:pt x="693915" y="938530"/>
                  </a:lnTo>
                  <a:lnTo>
                    <a:pt x="693915" y="613410"/>
                  </a:lnTo>
                  <a:lnTo>
                    <a:pt x="2359152" y="613410"/>
                  </a:lnTo>
                  <a:lnTo>
                    <a:pt x="235915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96000" y="3369563"/>
              <a:ext cx="2359660" cy="939165"/>
            </a:xfrm>
            <a:custGeom>
              <a:avLst/>
              <a:gdLst/>
              <a:ahLst/>
              <a:cxnLst/>
              <a:rect l="l" t="t" r="r" b="b"/>
              <a:pathLst>
                <a:path w="2359659" h="939164">
                  <a:moveTo>
                    <a:pt x="0" y="0"/>
                  </a:moveTo>
                  <a:lnTo>
                    <a:pt x="393191" y="0"/>
                  </a:lnTo>
                  <a:lnTo>
                    <a:pt x="982979" y="0"/>
                  </a:lnTo>
                  <a:lnTo>
                    <a:pt x="2359152" y="0"/>
                  </a:lnTo>
                  <a:lnTo>
                    <a:pt x="2359152" y="357759"/>
                  </a:lnTo>
                  <a:lnTo>
                    <a:pt x="2359152" y="511175"/>
                  </a:lnTo>
                  <a:lnTo>
                    <a:pt x="2359152" y="613410"/>
                  </a:lnTo>
                  <a:lnTo>
                    <a:pt x="982979" y="613410"/>
                  </a:lnTo>
                  <a:lnTo>
                    <a:pt x="403733" y="938657"/>
                  </a:lnTo>
                  <a:lnTo>
                    <a:pt x="393191" y="613410"/>
                  </a:lnTo>
                  <a:lnTo>
                    <a:pt x="0" y="613410"/>
                  </a:lnTo>
                  <a:lnTo>
                    <a:pt x="0" y="511175"/>
                  </a:lnTo>
                  <a:lnTo>
                    <a:pt x="0" y="357759"/>
                  </a:lnTo>
                  <a:lnTo>
                    <a:pt x="0" y="0"/>
                  </a:lnTo>
                  <a:close/>
                </a:path>
              </a:pathLst>
            </a:custGeom>
            <a:ln w="28956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4105" algn="l"/>
              </a:tabLst>
            </a:pPr>
            <a:r>
              <a:rPr spc="-50" dirty="0"/>
              <a:t>繳交期末學習心</a:t>
            </a:r>
            <a:r>
              <a:rPr spc="-45" dirty="0"/>
              <a:t>得</a:t>
            </a:r>
            <a:r>
              <a:rPr spc="-130" dirty="0">
                <a:latin typeface="Arial"/>
                <a:cs typeface="Arial"/>
              </a:rPr>
              <a:t>-</a:t>
            </a:r>
            <a:r>
              <a:rPr spc="-455" dirty="0">
                <a:latin typeface="Arial"/>
                <a:cs typeface="Arial"/>
              </a:rPr>
              <a:t> </a:t>
            </a:r>
            <a:r>
              <a:rPr spc="-254" dirty="0">
                <a:latin typeface="Arial"/>
                <a:cs typeface="Arial"/>
              </a:rPr>
              <a:t>4(</a:t>
            </a:r>
            <a:r>
              <a:rPr spc="-50" dirty="0"/>
              <a:t>繳交作業</a:t>
            </a:r>
            <a:r>
              <a:rPr spc="-165" dirty="0">
                <a:latin typeface="Arial"/>
                <a:cs typeface="Arial"/>
              </a:rPr>
              <a:t>)	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175247" y="3375914"/>
            <a:ext cx="1803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865" indent="-177800">
              <a:lnSpc>
                <a:spcPct val="100000"/>
              </a:lnSpc>
              <a:spcBef>
                <a:spcPts val="100"/>
              </a:spcBef>
              <a:buSzPct val="94444"/>
              <a:buFont typeface="Carlito"/>
              <a:buAutoNum type="arabicPeriod"/>
              <a:tabLst>
                <a:tab pos="190500" algn="l"/>
              </a:tabLst>
            </a:pP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修改已繳交檔案</a:t>
            </a:r>
            <a:endParaRPr sz="1800">
              <a:latin typeface="Noto Sans CJK JP Medium"/>
              <a:cs typeface="Noto Sans CJK JP Medium"/>
            </a:endParaRPr>
          </a:p>
          <a:p>
            <a:pPr marL="189865" indent="-177800">
              <a:lnSpc>
                <a:spcPct val="100000"/>
              </a:lnSpc>
              <a:buSzPct val="94444"/>
              <a:buFont typeface="Carlito"/>
              <a:buAutoNum type="arabicPeriod"/>
              <a:tabLst>
                <a:tab pos="190500" algn="l"/>
              </a:tabLst>
            </a:pPr>
            <a:r>
              <a:rPr sz="1800" b="0" dirty="0">
                <a:solidFill>
                  <a:srgbClr val="FF0000"/>
                </a:solidFill>
                <a:latin typeface="Noto Sans CJK JP Medium"/>
                <a:cs typeface="Noto Sans CJK JP Medium"/>
              </a:rPr>
              <a:t>繳交作業</a:t>
            </a:r>
            <a:endParaRPr sz="18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0404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110</Words>
  <Application>Microsoft Office PowerPoint</Application>
  <PresentationFormat>寬螢幕</PresentationFormat>
  <Paragraphs>29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3" baseType="lpstr">
      <vt:lpstr>Droid Sans Fallback</vt:lpstr>
      <vt:lpstr>Noto Sans CJK JP Bold</vt:lpstr>
      <vt:lpstr>Noto Sans CJK JP Medium</vt:lpstr>
      <vt:lpstr>UKIJ CJK</vt:lpstr>
      <vt:lpstr>新細明體</vt:lpstr>
      <vt:lpstr>Arial</vt:lpstr>
      <vt:lpstr>Calibri</vt:lpstr>
      <vt:lpstr>Carlito</vt:lpstr>
      <vt:lpstr>Times New Roman</vt:lpstr>
      <vt:lpstr>Wingdings</vt:lpstr>
      <vt:lpstr>Office Theme</vt:lpstr>
      <vt:lpstr>讀書會學習社群平台使用手冊   (學生版) </vt:lpstr>
      <vt:lpstr>讀書會學習社群平台首頁介紹 繳交作業方式</vt:lpstr>
      <vt:lpstr>登入讀書會/學習社群平台 </vt:lpstr>
      <vt:lpstr>學生版首頁介紹區與空白心得下載</vt:lpstr>
      <vt:lpstr>繳交期末學習心得-1 </vt:lpstr>
      <vt:lpstr>繳交期末學習心得-2(繳交作業) </vt:lpstr>
      <vt:lpstr>繳交期末學習心得-3(上傳期末心得) </vt:lpstr>
      <vt:lpstr>繳交期末學習心得- 4(檔案上傳) </vt:lpstr>
      <vt:lpstr>繳交期末學習心得- 4(繳交作業) </vt:lpstr>
      <vt:lpstr>繳交期末學習心得- 4(繳交作業-繼續) </vt:lpstr>
      <vt:lpstr>繳交期末學習心得- 5(完成) </vt:lpstr>
      <vt:lpstr>問題反應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THMU</dc:creator>
  <cp:lastModifiedBy>吳培寧</cp:lastModifiedBy>
  <cp:revision>2</cp:revision>
  <dcterms:created xsi:type="dcterms:W3CDTF">2021-02-03T03:41:47Z</dcterms:created>
  <dcterms:modified xsi:type="dcterms:W3CDTF">2021-02-03T03:43:12Z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2021-02-03T00:00:00Z</vt:filetime>
  </property>
</Properties>
</file>